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315" r:id="rId4"/>
    <p:sldId id="262" r:id="rId5"/>
    <p:sldId id="337" r:id="rId6"/>
    <p:sldId id="316" r:id="rId7"/>
    <p:sldId id="285" r:id="rId8"/>
    <p:sldId id="264" r:id="rId9"/>
    <p:sldId id="295" r:id="rId10"/>
    <p:sldId id="348" r:id="rId11"/>
    <p:sldId id="265" r:id="rId12"/>
    <p:sldId id="311" r:id="rId13"/>
    <p:sldId id="312" r:id="rId14"/>
    <p:sldId id="313" r:id="rId15"/>
    <p:sldId id="314" r:id="rId16"/>
    <p:sldId id="266" r:id="rId17"/>
    <p:sldId id="345" r:id="rId18"/>
    <p:sldId id="289" r:id="rId19"/>
    <p:sldId id="267" r:id="rId20"/>
    <p:sldId id="287" r:id="rId21"/>
    <p:sldId id="288" r:id="rId22"/>
    <p:sldId id="286" r:id="rId23"/>
    <p:sldId id="346" r:id="rId24"/>
    <p:sldId id="290" r:id="rId25"/>
    <p:sldId id="291" r:id="rId26"/>
    <p:sldId id="292" r:id="rId27"/>
    <p:sldId id="277" r:id="rId28"/>
    <p:sldId id="294" r:id="rId29"/>
    <p:sldId id="338" r:id="rId30"/>
    <p:sldId id="293" r:id="rId31"/>
    <p:sldId id="296" r:id="rId32"/>
    <p:sldId id="300" r:id="rId33"/>
    <p:sldId id="268" r:id="rId34"/>
    <p:sldId id="269" r:id="rId35"/>
    <p:sldId id="270" r:id="rId36"/>
    <p:sldId id="271" r:id="rId37"/>
    <p:sldId id="301" r:id="rId38"/>
    <p:sldId id="273" r:id="rId39"/>
    <p:sldId id="308" r:id="rId40"/>
    <p:sldId id="307" r:id="rId41"/>
    <p:sldId id="349" r:id="rId42"/>
    <p:sldId id="274" r:id="rId43"/>
    <p:sldId id="303" r:id="rId44"/>
    <p:sldId id="275" r:id="rId45"/>
    <p:sldId id="276" r:id="rId46"/>
    <p:sldId id="304" r:id="rId47"/>
    <p:sldId id="282" r:id="rId48"/>
    <p:sldId id="305" r:id="rId49"/>
    <p:sldId id="306" r:id="rId50"/>
    <p:sldId id="302" r:id="rId51"/>
    <p:sldId id="281" r:id="rId52"/>
    <p:sldId id="297" r:id="rId53"/>
    <p:sldId id="310" r:id="rId54"/>
    <p:sldId id="347" r:id="rId55"/>
    <p:sldId id="309" r:id="rId56"/>
    <p:sldId id="299" r:id="rId57"/>
    <p:sldId id="298" r:id="rId58"/>
    <p:sldId id="339" r:id="rId59"/>
    <p:sldId id="261" r:id="rId60"/>
    <p:sldId id="317" r:id="rId61"/>
    <p:sldId id="318" r:id="rId62"/>
    <p:sldId id="340" r:id="rId63"/>
    <p:sldId id="319" r:id="rId64"/>
    <p:sldId id="323" r:id="rId65"/>
    <p:sldId id="322" r:id="rId66"/>
    <p:sldId id="325" r:id="rId67"/>
    <p:sldId id="326" r:id="rId68"/>
    <p:sldId id="328" r:id="rId69"/>
    <p:sldId id="327" r:id="rId70"/>
    <p:sldId id="321" r:id="rId71"/>
    <p:sldId id="335" r:id="rId72"/>
    <p:sldId id="329" r:id="rId73"/>
    <p:sldId id="332" r:id="rId74"/>
    <p:sldId id="331" r:id="rId75"/>
    <p:sldId id="333" r:id="rId76"/>
    <p:sldId id="334" r:id="rId77"/>
    <p:sldId id="336" r:id="rId78"/>
    <p:sldId id="324" r:id="rId79"/>
    <p:sldId id="341" r:id="rId80"/>
    <p:sldId id="342" r:id="rId81"/>
    <p:sldId id="343" r:id="rId82"/>
    <p:sldId id="283" r:id="rId83"/>
    <p:sldId id="25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5"/>
    <p:restoredTop sz="87061"/>
  </p:normalViewPr>
  <p:slideViewPr>
    <p:cSldViewPr snapToGrid="0">
      <p:cViewPr varScale="1">
        <p:scale>
          <a:sx n="89" d="100"/>
          <a:sy n="89" d="100"/>
        </p:scale>
        <p:origin x="10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C94C1-68CC-174F-8696-B8811588B816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D0084-C2C8-5540-AAF7-C89E7253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4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5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32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8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9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7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FFFFFF"/>
              </a:solidFill>
              <a:effectLst/>
              <a:latin typeface="Nunit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4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52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7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5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8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83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8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8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50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4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49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42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0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81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9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4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62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1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54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61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28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7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82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1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4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46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94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66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68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6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48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13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9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5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92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A9FB-B87E-9DA7-18D1-F77177A9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710A-F9FA-593C-40BA-8ECEFF746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005A-C259-0E31-BC80-72802A8F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1C70-E4CE-1584-AAB8-89D6C20E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0A8E-D098-0103-F9A0-089DD623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9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FCAA-DC20-C860-5C8E-0CF4C9BD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F18F1-B185-6F88-3BC4-A66E9934B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A7CA6-836A-D603-EBC0-9D3FEA2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6663-1D44-ED2A-4771-0351E045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1A9DF-389F-3D21-7BB6-00C084DE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5FCD83-04E3-9F00-3E44-74FD28D82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7515F-4DAA-E2F9-B33C-DEC2D3E06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59576-D7F0-AF99-214A-D3265AA0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F4734-1C22-2C44-B3C1-E45B9F51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4C757-8888-40AE-1A25-746A4F9D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75F0-29C9-3767-1FF2-5BDFF96B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CDD-2FCE-8C83-0677-E0CC3CAEB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543-AE5C-AA4E-A9D5-30F1C4B8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E146A-9B6E-C53F-A782-90CAA7DE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7408-6118-2A5C-328E-FD201BDA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9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A49C-10BD-14A9-FD83-589E1432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142F8-154A-6787-46AC-55DED5B31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E97FB-57D8-072C-FF40-107949A0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3E297-6A57-AA14-72B7-ACAAC567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05603-FD5F-A1B8-27E5-DFC97EA8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7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2E3B-434C-9E09-D523-97028573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A6657-CF8E-1A71-299F-3AFA6C635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3B5CD-977C-1A69-8BCF-819A14BFD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DEB0-A50D-F76A-969A-1693A64F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AA7AD-B148-91C7-C8A6-615B8624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F7B65-4208-F573-B1B6-0E8F0AF6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CDDE-D517-5591-F91C-B63DAA2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FC191-19EC-2AF7-E49F-77A64396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6977F-2F0F-0223-0892-9593EC061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2E351-6AA5-C504-CAD3-D13B753B8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26F03-5109-AEA8-C7AA-A508E964B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8FF1C-8FC1-2CA9-D0E1-E46A798D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0E254-885A-7089-8FB2-1638778B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E5ABC-FB91-DAD5-FBC7-E7570E15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7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F738-F572-90D6-D489-46BF155D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CE91A-42C8-AAD4-024B-DA267437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A6D66-95F6-72AF-A539-B25657FA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89D1F-43A5-8D79-F080-8E19AC01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34143-981F-FCF7-DAAE-81F77595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F0048-66E0-6538-2201-63BE16EE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C7FD1-148D-2C5B-9A33-D4BAFBB2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0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22FC-A0E2-2A8F-F6B0-724A792E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695F1-582C-1A5D-2426-885AAABD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B09EF-BE1B-2A18-DBAB-D3C54BB18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DC348-67E0-C647-FBAE-24E71667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7D61D-16F2-1AEE-89CD-1F5CA440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799F-B984-26E8-2518-713E3C74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80A1-8A50-77D1-AA11-C527E289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BB7BE-BBCE-6CDB-0CED-49A2BE694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76607-9588-D57B-DDD7-6FEF4AA9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6F0E5-36B5-AC89-AB76-53A927CD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7F228-D29F-5208-C801-1292A7BD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CDDED-A335-B905-525E-5CE47F85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37642-D2BE-50F1-0A44-CB13773C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DF833-2565-2E21-A1A7-0F1EFDFC5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52EA2-60B2-7814-E1B3-273129307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7509E-A8CC-7D4A-9558-F93678A4FBA3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834A6-7373-61C4-BDC0-4BBCE2FD9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0E65D-B312-37D9-61E3-4F3057B8C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-graph-gallery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-graph-gallery.com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studio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" TargetMode="External"/><Relationship Id="rId4" Type="http://schemas.openxmlformats.org/officeDocument/2006/relationships/hyperlink" Target="https://stackoverflow.com/questions/tagged/ggplot2?sort=frequent&amp;pageSize=50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3951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/ factors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+mj-lt"/>
              </a:rPr>
              <a:t>Data that can be separated into categories. e.g., race, sex or educational level. </a:t>
            </a:r>
          </a:p>
          <a:p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We can convert data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3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3D49A-0E0A-7617-4208-3CC9529D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35" y="4525469"/>
            <a:ext cx="3805815" cy="2217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1332BA-A673-3038-532E-0718DB98D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92" y="730240"/>
            <a:ext cx="4054564" cy="2377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79462-7ECE-26A4-FA7F-1B4A598AD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866" y="2983237"/>
            <a:ext cx="5586431" cy="2958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5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C4441-FCFD-EE0D-C6AA-1EE7942D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5429"/>
            <a:ext cx="4765675" cy="2881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F5AF7-3EF5-511A-F0BF-96FB63F3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875" y="2631345"/>
            <a:ext cx="5418551" cy="3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“red”, main = ”Height distribution”)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A5C9-A25A-3363-521C-15F368EF1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"/>
          <a:stretch/>
        </p:blipFill>
        <p:spPr>
          <a:xfrm>
            <a:off x="942680" y="3014966"/>
            <a:ext cx="5077120" cy="3069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D79FB-E86F-4817-97C9-0C882A553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05359"/>
            <a:ext cx="5316711" cy="31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C7AE5-7CA5-1E9F-5B14-E0AD4E33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933699"/>
            <a:ext cx="5141880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39786-A881-17C4-C81D-E9484DBEE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3059112"/>
            <a:ext cx="4778375" cy="302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849"/>
            <a:ext cx="11353800" cy="46121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= c(0,500))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c(0,500), main = 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Barplot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of heroes by publisher")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36C45-119A-758B-90CD-35909D8D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8" y="2847974"/>
            <a:ext cx="5452442" cy="3203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52356-D53B-D728-ECB4-EDAC9AFF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17" y="2731966"/>
            <a:ext cx="5178425" cy="34355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4486FD-1C40-A21E-EF56-051DD04F4966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TAKE HOME MESSAGE: </a:t>
            </a:r>
          </a:p>
          <a:p>
            <a:pPr algn="ctr"/>
            <a:r>
              <a:rPr lang="en-US" sz="2400" dirty="0"/>
              <a:t>YOU NEED TO KNOW ALL YOU CAN DO BUT YOU DON´T NEED TO KNOW ALL</a:t>
            </a:r>
          </a:p>
        </p:txBody>
      </p:sp>
    </p:spTree>
    <p:extLst>
      <p:ext uri="{BB962C8B-B14F-4D97-AF65-F5344CB8AC3E}">
        <p14:creationId xmlns:p14="http://schemas.microsoft.com/office/powerpoint/2010/main" val="324262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1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col=“blue”)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B9BFE-9EE6-98EB-F5A4-14B82CE25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09" y="2821307"/>
            <a:ext cx="5505491" cy="29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4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DF9F4-FD0D-EE96-1313-9D26772D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76" y="2696345"/>
            <a:ext cx="5586430" cy="3072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#x title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#y title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#x axis 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#y axis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#plotting symbol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las =()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angle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cex.axis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magnification/reduction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22027-2682-D681-8ADC-381F1B46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48" y="1673225"/>
            <a:ext cx="5620016" cy="350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0528B-AE18-D7D3-06F0-C4D040C08B36}"/>
              </a:ext>
            </a:extLst>
          </p:cNvPr>
          <p:cNvSpPr txBox="1"/>
          <p:nvPr/>
        </p:nvSpPr>
        <p:spPr>
          <a:xfrm>
            <a:off x="781878" y="914400"/>
            <a:ext cx="105884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MORNING</a:t>
            </a:r>
          </a:p>
          <a:p>
            <a:endParaRPr lang="en-US" sz="2800" b="1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Superhero dataset 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Work on your own: research questions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Plotting with R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Plotting with ggplot2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AFTERNOON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11213" indent="-261938">
              <a:buFont typeface="Arial" panose="020B0604020202020204" pitchFamily="34" charset="0"/>
              <a:buChar char="•"/>
            </a:pPr>
            <a:r>
              <a:rPr lang="en-US" dirty="0"/>
              <a:t>Handling missing values</a:t>
            </a:r>
          </a:p>
          <a:p>
            <a:pPr marL="811213" indent="-261938">
              <a:buFont typeface="Arial" panose="020B0604020202020204" pitchFamily="34" charset="0"/>
              <a:buChar char="•"/>
            </a:pPr>
            <a:r>
              <a:rPr lang="en-US" dirty="0"/>
              <a:t>Conditionals</a:t>
            </a:r>
          </a:p>
          <a:p>
            <a:pPr marL="811213" indent="-261938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  <a:p>
            <a:pPr marL="811213" indent="-261938">
              <a:buFont typeface="Arial" panose="020B0604020202020204" pitchFamily="34" charset="0"/>
              <a:buChar char="•"/>
            </a:pPr>
            <a:r>
              <a:rPr lang="en-US" dirty="0"/>
              <a:t>Exercise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7692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C4BAC7-7169-F74F-4669-7F51A2852A59}"/>
              </a:ext>
            </a:extLst>
          </p:cNvPr>
          <p:cNvSpPr/>
          <p:nvPr/>
        </p:nvSpPr>
        <p:spPr>
          <a:xfrm>
            <a:off x="8963956" y="1754628"/>
            <a:ext cx="1556126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1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045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66B78-AC29-F3FF-C2B6-6EE76F45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48" y="2810310"/>
            <a:ext cx="5679882" cy="29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59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03" y="15145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80178-4446-BAAE-B518-7C3382A0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73993"/>
            <a:ext cx="5530981" cy="287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6CAB4-0E14-CC89-7633-D4D92E951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22" y="2873994"/>
            <a:ext cx="5533293" cy="2624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0BDEC-C3B2-B5C1-0304-41A93EFD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403" y="2739056"/>
            <a:ext cx="5982651" cy="2964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91973-EEF7-EDAE-81DF-7E94B8B87688}"/>
              </a:ext>
            </a:extLst>
          </p:cNvPr>
          <p:cNvSpPr txBox="1"/>
          <p:nvPr/>
        </p:nvSpPr>
        <p:spPr>
          <a:xfrm>
            <a:off x="665603" y="2289869"/>
            <a:ext cx="101874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heroes$Height,heroes$Weight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names=c("Height", "Weight"))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D6F2A0-89FE-5E86-C2BF-E72704FEC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25" y="2712025"/>
            <a:ext cx="5933175" cy="26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17C59-B5B3-7924-36BB-4A5701A2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10" y="2648933"/>
            <a:ext cx="5972897" cy="31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col=c("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green","blue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"red"))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7B297-8119-5026-EF4F-A9E76A84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4" y="2738504"/>
            <a:ext cx="5922919" cy="3123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AFAE8-5AFA-B4AF-0DA2-441C6DDF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805" y="2826305"/>
            <a:ext cx="5939043" cy="31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48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282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CE53F-DDF2-ADC4-993B-6F690E7E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legend(x=800, y=800, legend = levels(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), col=c(1:3),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24) 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B2B96-FBF3-6756-9CC5-938753365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25" y="2982969"/>
            <a:ext cx="57708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24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visualize 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Directly in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Rstudio</a:t>
            </a:r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For quick visualization and exploratory analysis</a:t>
            </a: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Depending on type of file used can be seen in the output directly on the </a:t>
            </a:r>
            <a:r>
              <a:rPr lang="en-US">
                <a:ea typeface="Yu Gothic" panose="020B0400000000000000" pitchFamily="34" charset="-128"/>
                <a:cs typeface="Courier New" panose="02070309020205020404" pitchFamily="49" charset="0"/>
              </a:rPr>
              <a:t>source pane 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Rmarkdown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) or in the output window.</a:t>
            </a:r>
          </a:p>
          <a:p>
            <a:pPr lvl="1"/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Export and save as pdf,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...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ea typeface="Yu Gothic" panose="020B0400000000000000" pitchFamily="34" charset="-128"/>
                <a:cs typeface="Courier New" panose="02070309020205020404" pitchFamily="49" charset="0"/>
              </a:rPr>
              <a:t>Functions 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pdf(),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(), bmp(), jpeg()</a:t>
            </a:r>
          </a:p>
          <a:p>
            <a:pPr>
              <a:buFont typeface="Wingdings" pitchFamily="2" charset="2"/>
              <a:buChar char="ü"/>
            </a:pPr>
            <a:endParaRPr lang="en-US" sz="24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dev.off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52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help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help()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hlinkClick r:id="rId2"/>
              </a:rPr>
              <a:t>The R Graph Gallery</a:t>
            </a: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you don’t know something: google it!</a:t>
            </a:r>
          </a:p>
        </p:txBody>
      </p:sp>
    </p:spTree>
    <p:extLst>
      <p:ext uri="{BB962C8B-B14F-4D97-AF65-F5344CB8AC3E}">
        <p14:creationId xmlns:p14="http://schemas.microsoft.com/office/powerpoint/2010/main" val="1573730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975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HERO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2465593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base graphics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You could do anything you require in base graphics, BUT: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Some common actions are not that straightforward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Legends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Error bars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Formatting axes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More complex graphs are time-consuming</a:t>
            </a:r>
          </a:p>
          <a:p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So the recommendation is:</a:t>
            </a: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Base R graphs for quick and basic exploratory analysis</a:t>
            </a: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ggplot2 best for anything else</a:t>
            </a:r>
          </a:p>
          <a:p>
            <a:endParaRPr lang="en-US" sz="1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E73EF-9053-82FC-A13C-B480165C2A17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So…. What is ggplot2?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58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Plotting package.  It is part of the </a:t>
            </a:r>
            <a:r>
              <a:rPr lang="en-US" sz="24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tidyverse</a:t>
            </a: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package so it can be installed by:</a:t>
            </a:r>
          </a:p>
          <a:p>
            <a:pPr marL="0" indent="0">
              <a:buNone/>
            </a:pPr>
            <a:endParaRPr lang="en-US" sz="9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tidyverse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”)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:collection of R packages designed for data science that includes ggplot2.</a:t>
            </a:r>
          </a:p>
          <a:p>
            <a:pPr marL="457200" lvl="1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(“ggplot2”)</a:t>
            </a:r>
          </a:p>
          <a:p>
            <a:pPr marL="457200" lvl="1" indent="0">
              <a:buNone/>
            </a:pPr>
            <a:endParaRPr lang="en-US" sz="28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Remember to always load package with 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library(ggplot2)</a:t>
            </a:r>
            <a:endParaRPr lang="en-US" sz="2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5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all about layers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5"/>
            <a:ext cx="10515600" cy="5086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Decomposes graphics into layers: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Mapping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Statistics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Scales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Geometries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…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Most basic/important layers: data, mapping (aesthetics) &amp; geometry.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mapping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Informs to ggplot2 to understand the dataset (where to grab de info from)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Links variables in data to graphical properties in the geometry</a:t>
            </a:r>
            <a:endParaRPr lang="en-US" sz="18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geometry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How to interpret aesthetics 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Determines mainly the plot type</a:t>
            </a:r>
          </a:p>
          <a:p>
            <a:pPr lvl="2"/>
            <a:endParaRPr lang="en-US" sz="12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0E3D96-EC68-9485-42C6-AFBF5ED0040E}"/>
              </a:ext>
            </a:extLst>
          </p:cNvPr>
          <p:cNvGrpSpPr/>
          <p:nvPr/>
        </p:nvGrpSpPr>
        <p:grpSpPr>
          <a:xfrm>
            <a:off x="8822915" y="1782519"/>
            <a:ext cx="2687212" cy="4073753"/>
            <a:chOff x="6730165" y="860594"/>
            <a:chExt cx="2027335" cy="30733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35D061-6002-1CEE-DBA0-BDFB8CF8CC4B}"/>
                </a:ext>
              </a:extLst>
            </p:cNvPr>
            <p:cNvGrpSpPr/>
            <p:nvPr/>
          </p:nvGrpSpPr>
          <p:grpSpPr>
            <a:xfrm>
              <a:off x="6730165" y="860594"/>
              <a:ext cx="1960660" cy="2652034"/>
              <a:chOff x="6730165" y="860594"/>
              <a:chExt cx="1960660" cy="265203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FD2420-E03A-7A8A-21F8-BA8CE28905BC}"/>
                  </a:ext>
                </a:extLst>
              </p:cNvPr>
              <p:cNvSpPr/>
              <p:nvPr/>
            </p:nvSpPr>
            <p:spPr>
              <a:xfrm rot="18729047">
                <a:off x="6774302" y="816457"/>
                <a:ext cx="1805715" cy="189398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Theme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98BC92-6625-3ED8-4FD8-AFAC08225317}"/>
                  </a:ext>
                </a:extLst>
              </p:cNvPr>
              <p:cNvSpPr/>
              <p:nvPr/>
            </p:nvSpPr>
            <p:spPr>
              <a:xfrm rot="18729047">
                <a:off x="6812401" y="1225619"/>
                <a:ext cx="1805715" cy="18939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Geometry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D7253E-0E0B-5484-1361-EFCB366C673C}"/>
                  </a:ext>
                </a:extLst>
              </p:cNvPr>
              <p:cNvSpPr/>
              <p:nvPr/>
            </p:nvSpPr>
            <p:spPr>
              <a:xfrm rot="18729047">
                <a:off x="6840973" y="1662776"/>
                <a:ext cx="1805715" cy="18939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Mapping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2EAFC1-0867-1EDA-67F1-86064F1CD408}"/>
                </a:ext>
              </a:extLst>
            </p:cNvPr>
            <p:cNvSpPr/>
            <p:nvPr/>
          </p:nvSpPr>
          <p:spPr>
            <a:xfrm rot="18729047">
              <a:off x="6907648" y="2084136"/>
              <a:ext cx="1805715" cy="1893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Data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68B20-3963-6321-1F6E-A263266304AA}"/>
              </a:ext>
            </a:extLst>
          </p:cNvPr>
          <p:cNvSpPr/>
          <p:nvPr/>
        </p:nvSpPr>
        <p:spPr>
          <a:xfrm>
            <a:off x="701637" y="2807860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ggplot</a:t>
            </a:r>
            <a:r>
              <a:rPr lang="en-GB" sz="3600" dirty="0"/>
              <a:t>(data = …, mapping = </a:t>
            </a:r>
            <a:r>
              <a:rPr lang="en-GB" sz="3600" dirty="0" err="1"/>
              <a:t>aes</a:t>
            </a:r>
            <a:r>
              <a:rPr lang="en-GB" sz="3600" dirty="0"/>
              <a:t>()) + </a:t>
            </a:r>
            <a:r>
              <a:rPr lang="en-GB" sz="3600" dirty="0" err="1"/>
              <a:t>geom_function</a:t>
            </a:r>
            <a:r>
              <a:rPr lang="en-GB" sz="3600" dirty="0"/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43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(“ggplot2”)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library(ggplot2)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704B-7816-EA88-A64A-4CAC4563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27" y="2558910"/>
            <a:ext cx="5796176" cy="3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5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function needs information about: the data (data=…), aesthetics(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=….) and geometry.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704B-7816-EA88-A64A-4CAC4563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98" y="2695429"/>
            <a:ext cx="5796176" cy="3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data and mapping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2E247-BC41-80DF-B658-158AEE3F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61" y="2241557"/>
            <a:ext cx="6712078" cy="40719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2048-8F44-E7B9-3E5B-56DB9A7B3F3B}"/>
              </a:ext>
            </a:extLst>
          </p:cNvPr>
          <p:cNvSpPr txBox="1">
            <a:spLocks/>
          </p:cNvSpPr>
          <p:nvPr/>
        </p:nvSpPr>
        <p:spPr>
          <a:xfrm>
            <a:off x="1081178" y="2878149"/>
            <a:ext cx="3285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 haven’t told still to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how to plot data!</a:t>
            </a:r>
          </a:p>
        </p:txBody>
      </p:sp>
    </p:spTree>
    <p:extLst>
      <p:ext uri="{BB962C8B-B14F-4D97-AF65-F5344CB8AC3E}">
        <p14:creationId xmlns:p14="http://schemas.microsoft.com/office/powerpoint/2010/main" val="4181176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7EA23-D7CD-2027-8DE4-178D750F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04" y="2405621"/>
            <a:ext cx="6236294" cy="3633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91729C-FE3E-9429-8546-69CC4F4CD357}"/>
              </a:ext>
            </a:extLst>
          </p:cNvPr>
          <p:cNvCxnSpPr>
            <a:cxnSpLocks/>
          </p:cNvCxnSpPr>
          <p:nvPr/>
        </p:nvCxnSpPr>
        <p:spPr>
          <a:xfrm flipV="1">
            <a:off x="3048000" y="1322458"/>
            <a:ext cx="5008472" cy="2301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EDC7E939-0059-732D-87FD-449CCB892843}"/>
              </a:ext>
            </a:extLst>
          </p:cNvPr>
          <p:cNvSpPr txBox="1">
            <a:spLocks/>
          </p:cNvSpPr>
          <p:nvPr/>
        </p:nvSpPr>
        <p:spPr>
          <a:xfrm>
            <a:off x="7963727" y="1086576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Data to display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D7DC0-0CC3-14A0-DC70-8A6C3F8AF85C}"/>
              </a:ext>
            </a:extLst>
          </p:cNvPr>
          <p:cNvCxnSpPr>
            <a:cxnSpLocks/>
          </p:cNvCxnSpPr>
          <p:nvPr/>
        </p:nvCxnSpPr>
        <p:spPr>
          <a:xfrm>
            <a:off x="6977332" y="1917049"/>
            <a:ext cx="1285336" cy="23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8090125F-7281-9A64-811F-EF7F896CE4CA}"/>
              </a:ext>
            </a:extLst>
          </p:cNvPr>
          <p:cNvSpPr txBox="1">
            <a:spLocks/>
          </p:cNvSpPr>
          <p:nvPr/>
        </p:nvSpPr>
        <p:spPr>
          <a:xfrm>
            <a:off x="8056472" y="1983512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Variables to display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6BC7F4-B687-FA77-5475-35D13780B9FA}"/>
              </a:ext>
            </a:extLst>
          </p:cNvPr>
          <p:cNvCxnSpPr>
            <a:cxnSpLocks/>
          </p:cNvCxnSpPr>
          <p:nvPr/>
        </p:nvCxnSpPr>
        <p:spPr>
          <a:xfrm flipH="1">
            <a:off x="2635220" y="2371703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65CB33B0-24F5-C5D1-FC75-AE442953526E}"/>
              </a:ext>
            </a:extLst>
          </p:cNvPr>
          <p:cNvSpPr txBox="1">
            <a:spLocks/>
          </p:cNvSpPr>
          <p:nvPr/>
        </p:nvSpPr>
        <p:spPr>
          <a:xfrm>
            <a:off x="981525" y="3065643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How to display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8AADA-5DD5-238C-9BA5-63F377DB7F00}"/>
              </a:ext>
            </a:extLst>
          </p:cNvPr>
          <p:cNvSpPr/>
          <p:nvPr/>
        </p:nvSpPr>
        <p:spPr>
          <a:xfrm>
            <a:off x="1839952" y="1490864"/>
            <a:ext cx="2078028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82296D-16AE-7472-7801-D345A8F903AF}"/>
              </a:ext>
            </a:extLst>
          </p:cNvPr>
          <p:cNvSpPr/>
          <p:nvPr/>
        </p:nvSpPr>
        <p:spPr>
          <a:xfrm>
            <a:off x="4132522" y="1437129"/>
            <a:ext cx="4377652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CA783C-20B3-1B80-A9A7-99177F4FACAB}"/>
              </a:ext>
            </a:extLst>
          </p:cNvPr>
          <p:cNvSpPr/>
          <p:nvPr/>
        </p:nvSpPr>
        <p:spPr>
          <a:xfrm>
            <a:off x="1697374" y="1952238"/>
            <a:ext cx="2188826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2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C82B16-3836-8B14-0C98-A9B9F86C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662272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 this case the global data is defined but the mapping is specific to the layer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and will not be inherited to the following layers.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9EE7EF-77FA-7A6D-194C-2EC180E0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2543724"/>
            <a:ext cx="6236294" cy="36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1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 adding geometry will display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0A530-02EE-A4F5-6318-4E6BC797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38" y="2518526"/>
            <a:ext cx="5909385" cy="34823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A91818-B7AD-A9A1-C770-778954B063DF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41C5304-9D5E-6A2A-B98D-0CF51FA4B86B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</p:spTree>
    <p:extLst>
      <p:ext uri="{BB962C8B-B14F-4D97-AF65-F5344CB8AC3E}">
        <p14:creationId xmlns:p14="http://schemas.microsoft.com/office/powerpoint/2010/main" val="2058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”Blue”))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EDABE6-FC83-FBF5-053F-4CADED1E0CBC}"/>
              </a:ext>
            </a:extLst>
          </p:cNvPr>
          <p:cNvCxnSpPr>
            <a:cxnSpLocks/>
          </p:cNvCxnSpPr>
          <p:nvPr/>
        </p:nvCxnSpPr>
        <p:spPr>
          <a:xfrm flipV="1">
            <a:off x="3048000" y="1362889"/>
            <a:ext cx="5214668" cy="189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65021EE-8805-EEF6-C895-6B7DF2A34DBD}"/>
              </a:ext>
            </a:extLst>
          </p:cNvPr>
          <p:cNvSpPr txBox="1">
            <a:spLocks/>
          </p:cNvSpPr>
          <p:nvPr/>
        </p:nvSpPr>
        <p:spPr>
          <a:xfrm>
            <a:off x="8398534" y="1141703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Data to display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1C094-613A-9775-D147-1B400CF7798A}"/>
              </a:ext>
            </a:extLst>
          </p:cNvPr>
          <p:cNvCxnSpPr>
            <a:cxnSpLocks/>
          </p:cNvCxnSpPr>
          <p:nvPr/>
        </p:nvCxnSpPr>
        <p:spPr>
          <a:xfrm>
            <a:off x="6977332" y="1917049"/>
            <a:ext cx="1285336" cy="23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3DD7C804-9964-0A5E-C734-FACF0C2A2EE8}"/>
              </a:ext>
            </a:extLst>
          </p:cNvPr>
          <p:cNvSpPr txBox="1">
            <a:spLocks/>
          </p:cNvSpPr>
          <p:nvPr/>
        </p:nvSpPr>
        <p:spPr>
          <a:xfrm>
            <a:off x="8056472" y="1983512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Variables to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635220" y="2371703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C1A5CE0A-97FE-5793-DE76-75D8F6192F74}"/>
              </a:ext>
            </a:extLst>
          </p:cNvPr>
          <p:cNvSpPr txBox="1">
            <a:spLocks/>
          </p:cNvSpPr>
          <p:nvPr/>
        </p:nvSpPr>
        <p:spPr>
          <a:xfrm>
            <a:off x="981525" y="3065643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How to display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EE61E-C0D1-9D0B-3A35-E78ACED7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64" y="2467266"/>
            <a:ext cx="6610416" cy="39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Superhero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E55B-0B46-830B-89CC-B4F2744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Let´s practice what we learnt yesterday!</a:t>
            </a:r>
          </a:p>
          <a:p>
            <a:pPr lvl="1"/>
            <a:r>
              <a:rPr lang="en-US" dirty="0"/>
              <a:t>Explore data</a:t>
            </a:r>
          </a:p>
          <a:p>
            <a:pPr lvl="2"/>
            <a:r>
              <a:rPr lang="en-US" dirty="0"/>
              <a:t>What type of variables we have?</a:t>
            </a:r>
          </a:p>
          <a:p>
            <a:pPr lvl="2"/>
            <a:r>
              <a:rPr lang="en-US" dirty="0"/>
              <a:t>Do they make sense?</a:t>
            </a:r>
          </a:p>
          <a:p>
            <a:pPr lvl="2"/>
            <a:r>
              <a:rPr lang="en-US" dirty="0"/>
              <a:t>Is there any missing data?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Use what you learnt yesterday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Brainstorm some scientific questions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Try to answer them!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624947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CA8683-5A64-BDA2-5690-DC9324D1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04" y="2371703"/>
            <a:ext cx="711739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ED013FC-6DA5-78CC-B39C-EDD34022160F}"/>
              </a:ext>
            </a:extLst>
          </p:cNvPr>
          <p:cNvSpPr txBox="1">
            <a:spLocks/>
          </p:cNvSpPr>
          <p:nvPr/>
        </p:nvSpPr>
        <p:spPr>
          <a:xfrm>
            <a:off x="10127411" y="5407781"/>
            <a:ext cx="2064588" cy="15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Automatic created legend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F93595-0F1E-6368-0AE5-B034DB53FFAC}"/>
              </a:ext>
            </a:extLst>
          </p:cNvPr>
          <p:cNvCxnSpPr>
            <a:cxnSpLocks/>
          </p:cNvCxnSpPr>
          <p:nvPr/>
        </p:nvCxnSpPr>
        <p:spPr>
          <a:xfrm>
            <a:off x="10870646" y="4917057"/>
            <a:ext cx="775014" cy="3954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55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CA8683-5A64-BDA2-5690-DC9324D1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10" y="2371703"/>
            <a:ext cx="7117391" cy="435133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96C4A-ACF6-BA48-CE48-72829C143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44"/>
          <a:stretch/>
        </p:blipFill>
        <p:spPr>
          <a:xfrm>
            <a:off x="86666" y="2778886"/>
            <a:ext cx="5090744" cy="2942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360F4-FD98-5A7F-CDAD-1B4E19BB72D1}"/>
              </a:ext>
            </a:extLst>
          </p:cNvPr>
          <p:cNvSpPr txBox="1"/>
          <p:nvPr/>
        </p:nvSpPr>
        <p:spPr>
          <a:xfrm>
            <a:off x="838200" y="948156"/>
            <a:ext cx="7654738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18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18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144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data. We can add several layers.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5DD81-9044-ECAF-EA67-AF7883A8E540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D00E645F-4C8D-3C94-1809-C2AD3F03CBF9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9D0A8D-638B-25E8-1B8D-C450BBC8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86" y="2676235"/>
            <a:ext cx="6517960" cy="381663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7C5A20-7E07-E48F-76A1-133CF0F83B67}"/>
              </a:ext>
            </a:extLst>
          </p:cNvPr>
          <p:cNvCxnSpPr>
            <a:cxnSpLocks/>
          </p:cNvCxnSpPr>
          <p:nvPr/>
        </p:nvCxnSpPr>
        <p:spPr>
          <a:xfrm>
            <a:off x="6964417" y="2167955"/>
            <a:ext cx="972305" cy="159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577A22E-AE3C-9C59-D26D-BF96A5BA00BC}"/>
              </a:ext>
            </a:extLst>
          </p:cNvPr>
          <p:cNvSpPr txBox="1">
            <a:spLocks/>
          </p:cNvSpPr>
          <p:nvPr/>
        </p:nvSpPr>
        <p:spPr>
          <a:xfrm>
            <a:off x="7211378" y="2097015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5BFAC1-AC3F-A888-9B5E-6A9D1D11392A}"/>
              </a:ext>
            </a:extLst>
          </p:cNvPr>
          <p:cNvSpPr/>
          <p:nvPr/>
        </p:nvSpPr>
        <p:spPr>
          <a:xfrm>
            <a:off x="6703130" y="1903938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4BEDE8-8A3E-561B-C3FE-9EDB1B66F879}"/>
              </a:ext>
            </a:extLst>
          </p:cNvPr>
          <p:cNvSpPr/>
          <p:nvPr/>
        </p:nvSpPr>
        <p:spPr>
          <a:xfrm>
            <a:off x="8642961" y="1495021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96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5DD81-9044-ECAF-EA67-AF7883A8E540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D00E645F-4C8D-3C94-1809-C2AD3F03CBF9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7C5A20-7E07-E48F-76A1-133CF0F83B67}"/>
              </a:ext>
            </a:extLst>
          </p:cNvPr>
          <p:cNvCxnSpPr>
            <a:cxnSpLocks/>
          </p:cNvCxnSpPr>
          <p:nvPr/>
        </p:nvCxnSpPr>
        <p:spPr>
          <a:xfrm>
            <a:off x="6937016" y="2189504"/>
            <a:ext cx="972305" cy="159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577A22E-AE3C-9C59-D26D-BF96A5BA00BC}"/>
              </a:ext>
            </a:extLst>
          </p:cNvPr>
          <p:cNvSpPr txBox="1">
            <a:spLocks/>
          </p:cNvSpPr>
          <p:nvPr/>
        </p:nvSpPr>
        <p:spPr>
          <a:xfrm>
            <a:off x="7211378" y="2097015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5BFAC1-AC3F-A888-9B5E-6A9D1D11392A}"/>
              </a:ext>
            </a:extLst>
          </p:cNvPr>
          <p:cNvSpPr/>
          <p:nvPr/>
        </p:nvSpPr>
        <p:spPr>
          <a:xfrm>
            <a:off x="6698163" y="1940308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4BEDE8-8A3E-561B-C3FE-9EDB1B66F879}"/>
              </a:ext>
            </a:extLst>
          </p:cNvPr>
          <p:cNvSpPr/>
          <p:nvPr/>
        </p:nvSpPr>
        <p:spPr>
          <a:xfrm>
            <a:off x="8642961" y="1495021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7EEB3-C5CB-65DF-43D2-A9DBC11413DA}"/>
              </a:ext>
            </a:extLst>
          </p:cNvPr>
          <p:cNvSpPr txBox="1"/>
          <p:nvPr/>
        </p:nvSpPr>
        <p:spPr>
          <a:xfrm>
            <a:off x="2286000" y="3685459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Get help on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Rstudio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: look for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in help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01F59-6DA5-B19B-3A9C-0DDA34B22FBB}"/>
              </a:ext>
            </a:extLst>
          </p:cNvPr>
          <p:cNvSpPr/>
          <p:nvPr/>
        </p:nvSpPr>
        <p:spPr>
          <a:xfrm>
            <a:off x="838200" y="2847974"/>
            <a:ext cx="10898171" cy="273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need to specify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4000" dirty="0"/>
              <a:t> and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</a:p>
          <a:p>
            <a:pPr algn="ctr"/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6E34F-16BC-1092-6C88-66247BF82C85}"/>
              </a:ext>
            </a:extLst>
          </p:cNvPr>
          <p:cNvSpPr/>
          <p:nvPr/>
        </p:nvSpPr>
        <p:spPr>
          <a:xfrm>
            <a:off x="838200" y="2864365"/>
            <a:ext cx="10898171" cy="362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No need to specify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4400" dirty="0"/>
              <a:t> and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</a:p>
          <a:p>
            <a:pPr algn="ctr"/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 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(heroes,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 +</a:t>
            </a:r>
          </a:p>
          <a:p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F376F-35D1-1AEA-272C-16D643F9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76" y="2758458"/>
            <a:ext cx="6397367" cy="3682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themes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200035" y="2838070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C1A5CE0A-97FE-5793-DE76-75D8F6192F74}"/>
              </a:ext>
            </a:extLst>
          </p:cNvPr>
          <p:cNvSpPr txBox="1">
            <a:spLocks/>
          </p:cNvSpPr>
          <p:nvPr/>
        </p:nvSpPr>
        <p:spPr>
          <a:xfrm>
            <a:off x="731807" y="3484696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Predefined themes that control general style</a:t>
            </a:r>
          </a:p>
        </p:txBody>
      </p:sp>
    </p:spTree>
    <p:extLst>
      <p:ext uri="{BB962C8B-B14F-4D97-AF65-F5344CB8AC3E}">
        <p14:creationId xmlns:p14="http://schemas.microsoft.com/office/powerpoint/2010/main" val="1842646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4EAA7-5CAD-A515-FC41-89B102DD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21" y="2569161"/>
            <a:ext cx="6414101" cy="3992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themes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200035" y="2838070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C01B7BA-07C0-9946-1737-FA843D6AEA3F}"/>
              </a:ext>
            </a:extLst>
          </p:cNvPr>
          <p:cNvSpPr txBox="1">
            <a:spLocks/>
          </p:cNvSpPr>
          <p:nvPr/>
        </p:nvSpPr>
        <p:spPr>
          <a:xfrm>
            <a:off x="731807" y="3484696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Predefined themes that control general style</a:t>
            </a:r>
          </a:p>
        </p:txBody>
      </p:sp>
    </p:spTree>
    <p:extLst>
      <p:ext uri="{BB962C8B-B14F-4D97-AF65-F5344CB8AC3E}">
        <p14:creationId xmlns:p14="http://schemas.microsoft.com/office/powerpoint/2010/main" val="1850284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facets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1788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 data and divides it in multiple panels.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Each panel uses same mapping, scales and so on but splits the data.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Necessary to avoid overplotting when there is too much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6D2D7-B524-17AD-07DF-73DE28A43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24" y="2865024"/>
            <a:ext cx="5828502" cy="3627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ED94DC-F8CC-7278-CF8F-70A7ACC62DEC}"/>
              </a:ext>
            </a:extLst>
          </p:cNvPr>
          <p:cNvSpPr/>
          <p:nvPr/>
        </p:nvSpPr>
        <p:spPr>
          <a:xfrm rot="20913243">
            <a:off x="4077388" y="4973480"/>
            <a:ext cx="960398" cy="4495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facet_wrap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Takes data and splits them using a variable/column from your data to create smaller subplots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facet_wrap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2895B-11EA-5ACB-90D2-1BC435FFA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"/>
          <a:stretch/>
        </p:blipFill>
        <p:spPr>
          <a:xfrm>
            <a:off x="6096000" y="2749066"/>
            <a:ext cx="5859881" cy="36814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A8C9CE-5C78-0D2B-25B1-5C740AEEE058}"/>
              </a:ext>
            </a:extLst>
          </p:cNvPr>
          <p:cNvSpPr txBox="1">
            <a:spLocks/>
          </p:cNvSpPr>
          <p:nvPr/>
        </p:nvSpPr>
        <p:spPr>
          <a:xfrm>
            <a:off x="2208693" y="3440124"/>
            <a:ext cx="3285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Easier to compare!</a:t>
            </a:r>
          </a:p>
        </p:txBody>
      </p:sp>
    </p:spTree>
    <p:extLst>
      <p:ext uri="{BB962C8B-B14F-4D97-AF65-F5344CB8AC3E}">
        <p14:creationId xmlns:p14="http://schemas.microsoft.com/office/powerpoint/2010/main" val="183174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facet_grid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Takes data and splits them using a variable/column from your data to create smaller subplots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819C8-3C04-3250-EEBF-86EC2212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2769677"/>
            <a:ext cx="5965825" cy="37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11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facet_grid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Can take 2 variables to create smaller subplots which represent the intersection between the two.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Gender~Alignment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A7C46-7E01-8E0B-32B2-2D173558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18" y="3013108"/>
            <a:ext cx="6186682" cy="3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7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3755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Gender,Weight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872EB-D577-B3A3-0A94-3CDF049D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42" y="2407852"/>
            <a:ext cx="6468458" cy="4004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EE3F35-9FC5-BE79-1B67-E35A09080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9724"/>
            <a:ext cx="5867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facets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Gender,Weight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FE3A7-3675-C801-9E6D-72E4AAE6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90" y="2236766"/>
            <a:ext cx="6496768" cy="40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52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save as a variable/object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(Gender, Weight))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ggtitle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(”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3753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export using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myplot.png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width = 10, height = 5)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exported_plot.pdf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    plot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width = 10, height = 5)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5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export without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Graphs can also be saved writing directly to a graphics device: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pdf("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dev.off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working from 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RScript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then we can directly import from the outcome window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89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resources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74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ggplot2 documentation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2"/>
              </a:rPr>
              <a:t>https://ggplot2.tidyverse.org/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Data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Visualisation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chapter in R for Data Science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3"/>
              </a:rPr>
              <a:t>https://r4ds.had.co.nz/data-visualisation.html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Graphics for communication chapter in R for Data Science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4"/>
              </a:rPr>
              <a:t>https://r4ds.had.co.nz/graphics-for-communication.html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 R Graph Gallery 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5"/>
              </a:rPr>
              <a:t>https://r-graph-gallery.com/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57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resources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https://ggplot2.tidyverse.org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103D52-2782-F91B-A4C9-37004DF97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439313"/>
            <a:ext cx="6565764" cy="49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8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ask for help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RStudio community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3"/>
              </a:rPr>
              <a:t>https://community.rstudio.com/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Stack Overflow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4"/>
              </a:rPr>
              <a:t>https://stackoverflow.com/questions/tagged/ggplot2?sort=frequent&amp;pageSize=50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Ggplot2 cheat sheet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5"/>
              </a:rPr>
              <a:t>https://ggplot2.tidyverse.org/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63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6289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7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2951522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4196929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Nas</a:t>
            </a:r>
            <a:r>
              <a:rPr lang="en-US" dirty="0"/>
              <a:t>/</a:t>
            </a:r>
            <a:r>
              <a:rPr lang="en-US" dirty="0" err="1"/>
              <a:t>NaN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9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NA/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NaN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are used to define missing values.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This happen when there is no data or insensible or impossible arithmetic operations are tried.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Finding/test missing data: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()/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is.nan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Filtering missing data:</a:t>
            </a:r>
          </a:p>
          <a:p>
            <a:pPr lvl="1"/>
            <a:endParaRPr lang="en-US" sz="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16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na.omit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()- rules out any rows containing missing value</a:t>
            </a:r>
          </a:p>
          <a:p>
            <a:pPr marL="457200" lvl="1" indent="0">
              <a:buNone/>
            </a:pP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3663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Careful! Sometimes missing data comes in other forms as “-” , 0 or “not specified”. These probably need recoding. </a:t>
            </a:r>
          </a:p>
        </p:txBody>
      </p:sp>
    </p:spTree>
    <p:extLst>
      <p:ext uri="{BB962C8B-B14F-4D97-AF65-F5344CB8AC3E}">
        <p14:creationId xmlns:p14="http://schemas.microsoft.com/office/powerpoint/2010/main" val="323580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1951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1126020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Useful when you do not want to execute one statement after another but to have control over the flow of execution also.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Determine if a specified condition is met (or not) then direct subsequent analysis or action depending 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There are basic conditionals and syntax in R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if (condition) statement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If…else 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 if (condition) statement 1 else statement 2</a:t>
            </a:r>
          </a:p>
          <a:p>
            <a:pPr lvl="1"/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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(condition, yes, no)</a:t>
            </a:r>
          </a:p>
        </p:txBody>
      </p:sp>
    </p:spTree>
    <p:extLst>
      <p:ext uri="{BB962C8B-B14F-4D97-AF65-F5344CB8AC3E}">
        <p14:creationId xmlns:p14="http://schemas.microsoft.com/office/powerpoint/2010/main" val="1073700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statements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70265" cy="51664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produces a logical value from the condition and carries out the next statement only when the value becomes TRUE. 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a Boolean expression followed by a single or multiple statements.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Condition: any expression that evaluates TRUE or FALSE. </a:t>
            </a:r>
          </a:p>
          <a:p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				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4)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CBEA45-EEBB-938E-8C1E-04492ABEE35C}"/>
              </a:ext>
            </a:extLst>
          </p:cNvPr>
          <p:cNvCxnSpPr>
            <a:cxnSpLocks/>
          </p:cNvCxnSpPr>
          <p:nvPr/>
        </p:nvCxnSpPr>
        <p:spPr>
          <a:xfrm>
            <a:off x="7934547" y="352724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110890A1-6613-D367-B91F-D5731B60164C}"/>
              </a:ext>
            </a:extLst>
          </p:cNvPr>
          <p:cNvSpPr/>
          <p:nvPr/>
        </p:nvSpPr>
        <p:spPr>
          <a:xfrm>
            <a:off x="6929659" y="3989202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0" name="Bent Up Arrow 9">
            <a:extLst>
              <a:ext uri="{FF2B5EF4-FFF2-40B4-BE49-F238E27FC236}">
                <a16:creationId xmlns:a16="http://schemas.microsoft.com/office/drawing/2014/main" id="{419FECCD-BA7B-8C83-CE26-F6BF9CF8387A}"/>
              </a:ext>
            </a:extLst>
          </p:cNvPr>
          <p:cNvSpPr/>
          <p:nvPr/>
        </p:nvSpPr>
        <p:spPr>
          <a:xfrm rot="10800000" flipH="1">
            <a:off x="9068022" y="4255901"/>
            <a:ext cx="142867" cy="715953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2386B1-510C-1177-305C-6F33E763C779}"/>
              </a:ext>
            </a:extLst>
          </p:cNvPr>
          <p:cNvSpPr/>
          <p:nvPr/>
        </p:nvSpPr>
        <p:spPr>
          <a:xfrm>
            <a:off x="8486989" y="503335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9088D7-C119-CA8A-C714-6995DA8BB469}"/>
              </a:ext>
            </a:extLst>
          </p:cNvPr>
          <p:cNvCxnSpPr>
            <a:cxnSpLocks/>
          </p:cNvCxnSpPr>
          <p:nvPr/>
        </p:nvCxnSpPr>
        <p:spPr>
          <a:xfrm>
            <a:off x="7953596" y="4590855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0D5D96B-C922-EBAB-18A1-ADB5C8E6C175}"/>
              </a:ext>
            </a:extLst>
          </p:cNvPr>
          <p:cNvSpPr/>
          <p:nvPr/>
        </p:nvSpPr>
        <p:spPr>
          <a:xfrm rot="16200000" flipH="1">
            <a:off x="8579884" y="5013935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890BC-175C-44F0-DF72-9F0BC4D4F996}"/>
              </a:ext>
            </a:extLst>
          </p:cNvPr>
          <p:cNvSpPr txBox="1"/>
          <p:nvPr/>
        </p:nvSpPr>
        <p:spPr>
          <a:xfrm>
            <a:off x="9256215" y="4461545"/>
            <a:ext cx="6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E81C1-E81F-8242-1FD8-2653C61104CF}"/>
              </a:ext>
            </a:extLst>
          </p:cNvPr>
          <p:cNvSpPr txBox="1"/>
          <p:nvPr/>
        </p:nvSpPr>
        <p:spPr>
          <a:xfrm>
            <a:off x="8239144" y="3546680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8F3BA-4F8A-EC16-1868-07E60AB3B284}"/>
              </a:ext>
            </a:extLst>
          </p:cNvPr>
          <p:cNvSpPr txBox="1"/>
          <p:nvPr/>
        </p:nvSpPr>
        <p:spPr>
          <a:xfrm>
            <a:off x="6010376" y="402373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4F62E-53C2-55C6-0844-FED79429CF61}"/>
              </a:ext>
            </a:extLst>
          </p:cNvPr>
          <p:cNvSpPr txBox="1"/>
          <p:nvPr/>
        </p:nvSpPr>
        <p:spPr>
          <a:xfrm>
            <a:off x="6626695" y="6452920"/>
            <a:ext cx="293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Number higher than 4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78205-EB3A-C04C-2FE8-FF3882097773}"/>
              </a:ext>
            </a:extLst>
          </p:cNvPr>
          <p:cNvSpPr/>
          <p:nvPr/>
        </p:nvSpPr>
        <p:spPr>
          <a:xfrm>
            <a:off x="8168012" y="4986310"/>
            <a:ext cx="3811899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34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3" grpId="0"/>
      <p:bldP spid="5" grpId="0"/>
      <p:bldP spid="7" grpId="0"/>
      <p:bldP spid="1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16DE73-25F0-81B8-DA63-B28A9A95AEFA}"/>
              </a:ext>
            </a:extLst>
          </p:cNvPr>
          <p:cNvSpPr/>
          <p:nvPr/>
        </p:nvSpPr>
        <p:spPr>
          <a:xfrm>
            <a:off x="838201" y="3124677"/>
            <a:ext cx="10515599" cy="558788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2BD51-56C9-474B-0647-0F5ACF3716D7}"/>
              </a:ext>
            </a:extLst>
          </p:cNvPr>
          <p:cNvSpPr/>
          <p:nvPr/>
        </p:nvSpPr>
        <p:spPr>
          <a:xfrm>
            <a:off x="838201" y="2566365"/>
            <a:ext cx="10515599" cy="558788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if…else statements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29950" cy="44862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followed by an optional ”else” statement that gets executed when the Boolean expression becomes false. </a:t>
            </a: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				      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true, this happens (TRUE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	   			     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false, this happens (FALSE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8)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higher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lower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37B66B-7851-08DF-582D-6E795964AD96}"/>
              </a:ext>
            </a:extLst>
          </p:cNvPr>
          <p:cNvCxnSpPr>
            <a:cxnSpLocks/>
          </p:cNvCxnSpPr>
          <p:nvPr/>
        </p:nvCxnSpPr>
        <p:spPr>
          <a:xfrm>
            <a:off x="8591550" y="3795712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6BDA872C-47AC-BAEA-33EE-12723AC735EC}"/>
              </a:ext>
            </a:extLst>
          </p:cNvPr>
          <p:cNvSpPr/>
          <p:nvPr/>
        </p:nvSpPr>
        <p:spPr>
          <a:xfrm>
            <a:off x="7586662" y="4257674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6F554AE-5E74-BF0C-01F7-95752B8D0575}"/>
              </a:ext>
            </a:extLst>
          </p:cNvPr>
          <p:cNvSpPr/>
          <p:nvPr/>
        </p:nvSpPr>
        <p:spPr>
          <a:xfrm rot="10800000" flipH="1">
            <a:off x="9725025" y="4524374"/>
            <a:ext cx="142870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E1425-D17B-3907-C7C6-4DD1CBB67A82}"/>
              </a:ext>
            </a:extLst>
          </p:cNvPr>
          <p:cNvSpPr/>
          <p:nvPr/>
        </p:nvSpPr>
        <p:spPr>
          <a:xfrm>
            <a:off x="9001125" y="5240327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98140B-6F69-D447-150A-BA2522DAB661}"/>
              </a:ext>
            </a:extLst>
          </p:cNvPr>
          <p:cNvCxnSpPr>
            <a:cxnSpLocks/>
          </p:cNvCxnSpPr>
          <p:nvPr/>
        </p:nvCxnSpPr>
        <p:spPr>
          <a:xfrm>
            <a:off x="8610599" y="4859327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BD1A03BD-F221-A08F-E8C1-F1944D3B2E1D}"/>
              </a:ext>
            </a:extLst>
          </p:cNvPr>
          <p:cNvSpPr/>
          <p:nvPr/>
        </p:nvSpPr>
        <p:spPr>
          <a:xfrm rot="16200000" flipH="1">
            <a:off x="9236887" y="5282407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Up Arrow 17">
            <a:extLst>
              <a:ext uri="{FF2B5EF4-FFF2-40B4-BE49-F238E27FC236}">
                <a16:creationId xmlns:a16="http://schemas.microsoft.com/office/drawing/2014/main" id="{5A688E33-7708-F3C4-1018-5AE84DE51681}"/>
              </a:ext>
            </a:extLst>
          </p:cNvPr>
          <p:cNvSpPr/>
          <p:nvPr/>
        </p:nvSpPr>
        <p:spPr>
          <a:xfrm rot="10800000">
            <a:off x="7323754" y="4557711"/>
            <a:ext cx="112393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059D3-2151-D036-6EC5-21D0BD8AEF26}"/>
              </a:ext>
            </a:extLst>
          </p:cNvPr>
          <p:cNvSpPr/>
          <p:nvPr/>
        </p:nvSpPr>
        <p:spPr>
          <a:xfrm>
            <a:off x="6656050" y="5255418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33DBB3-07FA-015F-23EB-8327ED14ED4A}"/>
              </a:ext>
            </a:extLst>
          </p:cNvPr>
          <p:cNvSpPr txBox="1"/>
          <p:nvPr/>
        </p:nvSpPr>
        <p:spPr>
          <a:xfrm>
            <a:off x="6604998" y="4585811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94C0B-EB05-D736-EF70-52DB0A8A4BCA}"/>
              </a:ext>
            </a:extLst>
          </p:cNvPr>
          <p:cNvSpPr txBox="1"/>
          <p:nvPr/>
        </p:nvSpPr>
        <p:spPr>
          <a:xfrm>
            <a:off x="9867895" y="462219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4" name="Bent Up Arrow 23">
            <a:extLst>
              <a:ext uri="{FF2B5EF4-FFF2-40B4-BE49-F238E27FC236}">
                <a16:creationId xmlns:a16="http://schemas.microsoft.com/office/drawing/2014/main" id="{E5A1C96B-C5F1-BE14-CE24-21A205F8B961}"/>
              </a:ext>
            </a:extLst>
          </p:cNvPr>
          <p:cNvSpPr/>
          <p:nvPr/>
        </p:nvSpPr>
        <p:spPr>
          <a:xfrm rot="16200000" flipH="1" flipV="1">
            <a:off x="7820662" y="5268249"/>
            <a:ext cx="150791" cy="1143290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61792-19BF-CB0B-7197-59AEDF625B7B}"/>
              </a:ext>
            </a:extLst>
          </p:cNvPr>
          <p:cNvSpPr txBox="1"/>
          <p:nvPr/>
        </p:nvSpPr>
        <p:spPr>
          <a:xfrm>
            <a:off x="8969896" y="3798332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F9F4C-1A7F-8F00-4110-CDD729B76071}"/>
              </a:ext>
            </a:extLst>
          </p:cNvPr>
          <p:cNvSpPr txBox="1"/>
          <p:nvPr/>
        </p:nvSpPr>
        <p:spPr>
          <a:xfrm>
            <a:off x="9348631" y="397817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00932-68EC-B727-CA93-69E7DE268DC7}"/>
              </a:ext>
            </a:extLst>
          </p:cNvPr>
          <p:cNvSpPr/>
          <p:nvPr/>
        </p:nvSpPr>
        <p:spPr>
          <a:xfrm>
            <a:off x="8753494" y="5222351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8”)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69E39-8BB9-D0C6-E869-AA28EC1E460C}"/>
              </a:ext>
            </a:extLst>
          </p:cNvPr>
          <p:cNvSpPr/>
          <p:nvPr/>
        </p:nvSpPr>
        <p:spPr>
          <a:xfrm>
            <a:off x="5419721" y="5228750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lower than 8”)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D42903-DE4B-307D-8BA4-0892040FAA25}"/>
              </a:ext>
            </a:extLst>
          </p:cNvPr>
          <p:cNvSpPr/>
          <p:nvPr/>
        </p:nvSpPr>
        <p:spPr>
          <a:xfrm>
            <a:off x="5278091" y="3795712"/>
            <a:ext cx="3238238" cy="294711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3854D-42CF-A8D0-8D07-B47BDA8391BF}"/>
              </a:ext>
            </a:extLst>
          </p:cNvPr>
          <p:cNvSpPr txBox="1"/>
          <p:nvPr/>
        </p:nvSpPr>
        <p:spPr>
          <a:xfrm>
            <a:off x="5255975" y="6359643"/>
            <a:ext cx="269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else block (FALSE BRANCH)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6EEF74-D198-80A3-5480-9C7620CE1C98}"/>
              </a:ext>
            </a:extLst>
          </p:cNvPr>
          <p:cNvSpPr/>
          <p:nvPr/>
        </p:nvSpPr>
        <p:spPr>
          <a:xfrm>
            <a:off x="8705133" y="3775498"/>
            <a:ext cx="3238238" cy="2947114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6649-0B59-D037-DDE5-D26623F7A419}"/>
              </a:ext>
            </a:extLst>
          </p:cNvPr>
          <p:cNvSpPr txBox="1"/>
          <p:nvPr/>
        </p:nvSpPr>
        <p:spPr>
          <a:xfrm>
            <a:off x="9586961" y="6349319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block (TRUE BRANCH)</a:t>
            </a:r>
          </a:p>
        </p:txBody>
      </p:sp>
    </p:spTree>
    <p:extLst>
      <p:ext uri="{BB962C8B-B14F-4D97-AF65-F5344CB8AC3E}">
        <p14:creationId xmlns:p14="http://schemas.microsoft.com/office/powerpoint/2010/main" val="16573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/>
      <p:bldP spid="22" grpId="0"/>
      <p:bldP spid="24" grpId="0" animBg="1"/>
      <p:bldP spid="3" grpId="1"/>
      <p:bldP spid="3" grpId="2"/>
      <p:bldP spid="3" grpId="3"/>
      <p:bldP spid="3" grpId="4"/>
      <p:bldP spid="8" grpId="0"/>
      <p:bldP spid="8" grpId="1"/>
      <p:bldP spid="9" grpId="0" animBg="1"/>
      <p:bldP spid="9" grpId="1" animBg="1"/>
      <p:bldP spid="11" grpId="0" animBg="1"/>
      <p:bldP spid="11" grpId="1" animBg="1"/>
      <p:bldP spid="16" grpId="0" animBg="1"/>
      <p:bldP spid="23" grpId="0"/>
      <p:bldP spid="25" grpId="0" animBg="1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200" y="3033708"/>
            <a:ext cx="10515599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200" y="2366961"/>
            <a:ext cx="10515599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200" y="1690688"/>
            <a:ext cx="10515599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514471"/>
            <a:ext cx="10515600" cy="57187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AF4F-66A8-F3AD-D427-3C05A794B4A8}"/>
              </a:ext>
            </a:extLst>
          </p:cNvPr>
          <p:cNvSpPr txBox="1"/>
          <p:nvPr/>
        </p:nvSpPr>
        <p:spPr>
          <a:xfrm>
            <a:off x="6896102" y="2692431"/>
            <a:ext cx="45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condition to test if previous one was 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03CF3-FEE0-79FB-C284-337131322C0A}"/>
              </a:ext>
            </a:extLst>
          </p:cNvPr>
          <p:cNvSpPr txBox="1"/>
          <p:nvPr/>
        </p:nvSpPr>
        <p:spPr>
          <a:xfrm>
            <a:off x="6795262" y="2016158"/>
            <a:ext cx="466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first condition is true, statement A is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5B6B9-11B9-A227-BD5D-D1E1107B527E}"/>
              </a:ext>
            </a:extLst>
          </p:cNvPr>
          <p:cNvSpPr txBox="1"/>
          <p:nvPr/>
        </p:nvSpPr>
        <p:spPr>
          <a:xfrm>
            <a:off x="6644773" y="3135453"/>
            <a:ext cx="481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branch. </a:t>
            </a:r>
          </a:p>
          <a:p>
            <a:r>
              <a:rPr lang="en-US" dirty="0"/>
              <a:t>Executed if none of the conditions above are true</a:t>
            </a:r>
          </a:p>
        </p:txBody>
      </p:sp>
    </p:spTree>
    <p:extLst>
      <p:ext uri="{BB962C8B-B14F-4D97-AF65-F5344CB8AC3E}">
        <p14:creationId xmlns:p14="http://schemas.microsoft.com/office/powerpoint/2010/main" val="2482569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199" y="3209925"/>
            <a:ext cx="5408156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199" y="2543178"/>
            <a:ext cx="5408156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199" y="1866905"/>
            <a:ext cx="5408156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3553"/>
            <a:ext cx="10515601" cy="55517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3B389-5C6F-F010-E27B-3BC91039B773}"/>
              </a:ext>
            </a:extLst>
          </p:cNvPr>
          <p:cNvCxnSpPr>
            <a:cxnSpLocks/>
          </p:cNvCxnSpPr>
          <p:nvPr/>
        </p:nvCxnSpPr>
        <p:spPr>
          <a:xfrm>
            <a:off x="7790296" y="1414769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D58B56E6-19A1-34FE-3BB0-A2CD5695975C}"/>
              </a:ext>
            </a:extLst>
          </p:cNvPr>
          <p:cNvSpPr/>
          <p:nvPr/>
        </p:nvSpPr>
        <p:spPr>
          <a:xfrm>
            <a:off x="6785408" y="1876731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A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EAA53509-6CFF-BCBF-5902-BDA178EE994B}"/>
              </a:ext>
            </a:extLst>
          </p:cNvPr>
          <p:cNvSpPr/>
          <p:nvPr/>
        </p:nvSpPr>
        <p:spPr>
          <a:xfrm rot="10800000" flipH="1">
            <a:off x="8938382" y="2137446"/>
            <a:ext cx="2758318" cy="9581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A256-3459-91E0-C674-5FF74B279E40}"/>
              </a:ext>
            </a:extLst>
          </p:cNvPr>
          <p:cNvSpPr/>
          <p:nvPr/>
        </p:nvSpPr>
        <p:spPr>
          <a:xfrm>
            <a:off x="10632029" y="230350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27A010-499B-8917-A6D2-67B4AF6224EA}"/>
              </a:ext>
            </a:extLst>
          </p:cNvPr>
          <p:cNvSpPr/>
          <p:nvPr/>
        </p:nvSpPr>
        <p:spPr>
          <a:xfrm>
            <a:off x="10111169" y="3338073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CB3DC-1A2B-CB31-D824-DCBB2B2A7417}"/>
              </a:ext>
            </a:extLst>
          </p:cNvPr>
          <p:cNvSpPr txBox="1"/>
          <p:nvPr/>
        </p:nvSpPr>
        <p:spPr>
          <a:xfrm>
            <a:off x="9733693" y="194211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8AC3F1-3BFF-E057-EA23-8765D47DD3F2}"/>
              </a:ext>
            </a:extLst>
          </p:cNvPr>
          <p:cNvCxnSpPr>
            <a:cxnSpLocks/>
          </p:cNvCxnSpPr>
          <p:nvPr/>
        </p:nvCxnSpPr>
        <p:spPr>
          <a:xfrm>
            <a:off x="8909953" y="3538098"/>
            <a:ext cx="1110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6CE88AA1-0594-12CD-1558-59808BDA7358}"/>
              </a:ext>
            </a:extLst>
          </p:cNvPr>
          <p:cNvSpPr/>
          <p:nvPr/>
        </p:nvSpPr>
        <p:spPr>
          <a:xfrm>
            <a:off x="6782614" y="3301529"/>
            <a:ext cx="2009775" cy="492283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6F9DB-21E7-6287-5BCB-ABC55DAF9ECF}"/>
              </a:ext>
            </a:extLst>
          </p:cNvPr>
          <p:cNvCxnSpPr>
            <a:cxnSpLocks/>
          </p:cNvCxnSpPr>
          <p:nvPr/>
        </p:nvCxnSpPr>
        <p:spPr>
          <a:xfrm>
            <a:off x="7787501" y="2503526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D39FB3-6F20-9B5E-2C94-A81541196FF5}"/>
              </a:ext>
            </a:extLst>
          </p:cNvPr>
          <p:cNvSpPr txBox="1"/>
          <p:nvPr/>
        </p:nvSpPr>
        <p:spPr>
          <a:xfrm>
            <a:off x="7424324" y="2610171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56807D-AAC8-B671-229E-1D83359CD09D}"/>
              </a:ext>
            </a:extLst>
          </p:cNvPr>
          <p:cNvCxnSpPr>
            <a:cxnSpLocks/>
          </p:cNvCxnSpPr>
          <p:nvPr/>
        </p:nvCxnSpPr>
        <p:spPr>
          <a:xfrm>
            <a:off x="7787501" y="3911435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3B96D0-49E4-541A-293E-EF20C7A2CD70}"/>
              </a:ext>
            </a:extLst>
          </p:cNvPr>
          <p:cNvSpPr txBox="1"/>
          <p:nvPr/>
        </p:nvSpPr>
        <p:spPr>
          <a:xfrm>
            <a:off x="7424324" y="4018080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850F0-6AFF-7805-B03C-67AB30A56AFB}"/>
              </a:ext>
            </a:extLst>
          </p:cNvPr>
          <p:cNvSpPr txBox="1"/>
          <p:nvPr/>
        </p:nvSpPr>
        <p:spPr>
          <a:xfrm>
            <a:off x="9064453" y="3353432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6E20E4-F9A7-EEE5-A8E3-B03B2EF84EE1}"/>
              </a:ext>
            </a:extLst>
          </p:cNvPr>
          <p:cNvSpPr/>
          <p:nvPr/>
        </p:nvSpPr>
        <p:spPr>
          <a:xfrm>
            <a:off x="7174302" y="4702846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D58B86-5EEF-C2F1-D28D-26FB60E9FC46}"/>
              </a:ext>
            </a:extLst>
          </p:cNvPr>
          <p:cNvCxnSpPr>
            <a:cxnSpLocks/>
          </p:cNvCxnSpPr>
          <p:nvPr/>
        </p:nvCxnSpPr>
        <p:spPr>
          <a:xfrm>
            <a:off x="7784706" y="5177499"/>
            <a:ext cx="2794" cy="14685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A86CB0-C78E-8039-1117-E82A6E6B4A6B}"/>
              </a:ext>
            </a:extLst>
          </p:cNvPr>
          <p:cNvCxnSpPr>
            <a:cxnSpLocks/>
          </p:cNvCxnSpPr>
          <p:nvPr/>
        </p:nvCxnSpPr>
        <p:spPr>
          <a:xfrm>
            <a:off x="11696700" y="2672472"/>
            <a:ext cx="0" cy="3212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640A4F-DDCD-CB6F-C882-12B9CFB2D5F1}"/>
              </a:ext>
            </a:extLst>
          </p:cNvPr>
          <p:cNvCxnSpPr>
            <a:cxnSpLocks/>
          </p:cNvCxnSpPr>
          <p:nvPr/>
        </p:nvCxnSpPr>
        <p:spPr>
          <a:xfrm>
            <a:off x="10835069" y="3713239"/>
            <a:ext cx="0" cy="2171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B7C8A7-6FFC-1FD8-970D-CA72F3D60905}"/>
              </a:ext>
            </a:extLst>
          </p:cNvPr>
          <p:cNvCxnSpPr>
            <a:cxnSpLocks/>
          </p:cNvCxnSpPr>
          <p:nvPr/>
        </p:nvCxnSpPr>
        <p:spPr>
          <a:xfrm flipH="1">
            <a:off x="7784706" y="5878580"/>
            <a:ext cx="3926177" cy="128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0" grpId="0" animBg="1"/>
      <p:bldP spid="5" grpId="0" animBg="1"/>
      <p:bldP spid="7" grpId="0" animBg="1"/>
      <p:bldP spid="14" grpId="0" animBg="1"/>
      <p:bldP spid="18" grpId="0" animBg="1"/>
      <p:bldP spid="21" grpId="0" animBg="1"/>
      <p:bldP spid="26" grpId="0" animBg="1"/>
      <p:bldP spid="20" grpId="0" animBg="1"/>
      <p:bldP spid="31" grpId="0" animBg="1"/>
      <p:bldP spid="33" grpId="0" animBg="1"/>
      <p:bldP spid="3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</a:t>
            </a:r>
            <a:r>
              <a:rPr lang="en-US" dirty="0" err="1"/>
              <a:t>ifelse</a:t>
            </a:r>
            <a:r>
              <a:rPr lang="en-US" dirty="0"/>
              <a:t>() function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Conditional statements are not vector operations, they deal only with a single value.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we pass the if statement to a vector it will generate a warning.</a:t>
            </a:r>
          </a:p>
          <a:p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function checks the condition for every element of a vector and selects elements from the specified vector depending upon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(condition,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TrueBranch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FalseBranch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891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E55B-0B46-830B-89CC-B4F2744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visualize data</a:t>
            </a:r>
          </a:p>
          <a:p>
            <a:r>
              <a:rPr lang="en-US" dirty="0"/>
              <a:t>What do we want to visualize?:</a:t>
            </a:r>
          </a:p>
          <a:p>
            <a:pPr lvl="1"/>
            <a:r>
              <a:rPr lang="en-US" dirty="0"/>
              <a:t>Do we need detailed info (see every data point) or just mean/median or distribution?</a:t>
            </a:r>
          </a:p>
          <a:p>
            <a:pPr lvl="1"/>
            <a:r>
              <a:rPr lang="en-US" dirty="0"/>
              <a:t>What type of data we have?</a:t>
            </a:r>
          </a:p>
          <a:p>
            <a:pPr lvl="1"/>
            <a:r>
              <a:rPr lang="en-US" dirty="0"/>
              <a:t>Scale?</a:t>
            </a:r>
          </a:p>
          <a:p>
            <a:pPr lvl="1"/>
            <a:r>
              <a:rPr lang="en-US" dirty="0" err="1"/>
              <a:t>Colours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Legend?</a:t>
            </a:r>
          </a:p>
          <a:p>
            <a:pPr marL="222250" lvl="1" indent="-222250"/>
            <a:r>
              <a:rPr lang="en-US" dirty="0"/>
              <a:t>Important to understand basic concepts (e.g., how to call variables of 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138246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06190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6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2427707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Programming instruction that repeats a chunk of code until a specific condition is reached. The loop executes a code block again and again until no further action is required.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Iteration: repetition of a process. Each time the code block within the code is executed is called iteration.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Loops are great tools to play around with code and gain a deeper understanding of R.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We will see for loops and while loops</a:t>
            </a: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47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over a sequence.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Perform same action for each item in a list of things.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in sequence)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525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Where the sequence can be a vector or a list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SSP Local"/>
              </a:rPr>
              <a:t> 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and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takes a different value each time during the loop. The same statement is evaluated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3619714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852184" y="1490254"/>
            <a:ext cx="58368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genes = c(“PI3K”, “FOXO”, “VLDL”, ”LIPC”)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genes)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"PI3K”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"FOXO"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"VLDL"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"LIPC"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625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indefinitely as long as certain logical condition is TRUE.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 is called condition-controlled loop.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while (condition)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252DC-E0A7-23EA-3AA2-165549251AEA}"/>
              </a:ext>
            </a:extLst>
          </p:cNvPr>
          <p:cNvSpPr/>
          <p:nvPr/>
        </p:nvSpPr>
        <p:spPr>
          <a:xfrm>
            <a:off x="1348560" y="4061637"/>
            <a:ext cx="10515599" cy="45609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9581E-5F94-4986-90BD-6BD8C15365C5}"/>
              </a:ext>
            </a:extLst>
          </p:cNvPr>
          <p:cNvSpPr txBox="1"/>
          <p:nvPr/>
        </p:nvSpPr>
        <p:spPr>
          <a:xfrm>
            <a:off x="7199341" y="4219537"/>
            <a:ext cx="476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body. Executed as long as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25704992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02B41F-1BB6-90EE-3DC6-9CD0E6C25F6B}"/>
              </a:ext>
            </a:extLst>
          </p:cNvPr>
          <p:cNvCxnSpPr>
            <a:cxnSpLocks/>
          </p:cNvCxnSpPr>
          <p:nvPr/>
        </p:nvCxnSpPr>
        <p:spPr>
          <a:xfrm>
            <a:off x="7172486" y="1774341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A9448095-7E3A-DC25-8BC3-FAA948CEBBAA}"/>
              </a:ext>
            </a:extLst>
          </p:cNvPr>
          <p:cNvSpPr/>
          <p:nvPr/>
        </p:nvSpPr>
        <p:spPr>
          <a:xfrm>
            <a:off x="6096000" y="2261560"/>
            <a:ext cx="2152974" cy="899968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C2C3D-56CB-AB2E-4E01-5FEAB6D08375}"/>
              </a:ext>
            </a:extLst>
          </p:cNvPr>
          <p:cNvCxnSpPr>
            <a:cxnSpLocks/>
          </p:cNvCxnSpPr>
          <p:nvPr/>
        </p:nvCxnSpPr>
        <p:spPr>
          <a:xfrm flipH="1">
            <a:off x="7172487" y="3270118"/>
            <a:ext cx="2795" cy="1608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8A2619-E55F-A080-8226-42D5611C0F95}"/>
              </a:ext>
            </a:extLst>
          </p:cNvPr>
          <p:cNvSpPr txBox="1"/>
          <p:nvPr/>
        </p:nvSpPr>
        <p:spPr>
          <a:xfrm>
            <a:off x="6831688" y="386495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4FB2AF-7B4D-E12B-A3DE-B6485AB3B6C1}"/>
              </a:ext>
            </a:extLst>
          </p:cNvPr>
          <p:cNvSpPr/>
          <p:nvPr/>
        </p:nvSpPr>
        <p:spPr>
          <a:xfrm>
            <a:off x="6448586" y="4989031"/>
            <a:ext cx="1447800" cy="6751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statement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100F0-AB7C-E0CD-AC1D-6C232BED955D}"/>
              </a:ext>
            </a:extLst>
          </p:cNvPr>
          <p:cNvCxnSpPr>
            <a:cxnSpLocks/>
          </p:cNvCxnSpPr>
          <p:nvPr/>
        </p:nvCxnSpPr>
        <p:spPr>
          <a:xfrm>
            <a:off x="4894520" y="2700911"/>
            <a:ext cx="0" cy="2586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887197-3875-E77F-7039-246B2F4B1D68}"/>
              </a:ext>
            </a:extLst>
          </p:cNvPr>
          <p:cNvCxnSpPr>
            <a:cxnSpLocks/>
          </p:cNvCxnSpPr>
          <p:nvPr/>
        </p:nvCxnSpPr>
        <p:spPr>
          <a:xfrm>
            <a:off x="4894520" y="2716791"/>
            <a:ext cx="11127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05A7DD8-E515-B4EB-1B93-2B93702D01C1}"/>
              </a:ext>
            </a:extLst>
          </p:cNvPr>
          <p:cNvSpPr/>
          <p:nvPr/>
        </p:nvSpPr>
        <p:spPr>
          <a:xfrm>
            <a:off x="10375448" y="5378452"/>
            <a:ext cx="1447800" cy="400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DF22C0-F3CC-72AA-C56E-1CF7E1B5A47E}"/>
              </a:ext>
            </a:extLst>
          </p:cNvPr>
          <p:cNvGrpSpPr/>
          <p:nvPr/>
        </p:nvGrpSpPr>
        <p:grpSpPr>
          <a:xfrm>
            <a:off x="8400480" y="2711544"/>
            <a:ext cx="2791234" cy="2621840"/>
            <a:chOff x="4706624" y="2086340"/>
            <a:chExt cx="2791234" cy="2621840"/>
          </a:xfrm>
        </p:grpSpPr>
        <p:sp>
          <p:nvSpPr>
            <p:cNvPr id="6" name="Bent Up Arrow 5">
              <a:extLst>
                <a:ext uri="{FF2B5EF4-FFF2-40B4-BE49-F238E27FC236}">
                  <a16:creationId xmlns:a16="http://schemas.microsoft.com/office/drawing/2014/main" id="{6A8C289E-97B0-FF0E-36F3-48F409557282}"/>
                </a:ext>
              </a:extLst>
            </p:cNvPr>
            <p:cNvSpPr/>
            <p:nvPr/>
          </p:nvSpPr>
          <p:spPr>
            <a:xfrm rot="10800000" flipH="1">
              <a:off x="4706624" y="2086340"/>
              <a:ext cx="2758318" cy="95811"/>
            </a:xfrm>
            <a:prstGeom prst="bent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C82BC0-0F08-41DE-4891-58ADF3CFE291}"/>
                </a:ext>
              </a:extLst>
            </p:cNvPr>
            <p:cNvSpPr txBox="1"/>
            <p:nvPr/>
          </p:nvSpPr>
          <p:spPr>
            <a:xfrm>
              <a:off x="7313127" y="2117456"/>
              <a:ext cx="184731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6C732C-E901-9A0B-706C-D5B13EF72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6759" y="2101965"/>
              <a:ext cx="11388" cy="26062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32CEC-6EAD-18AF-DD58-02FF0786671E}"/>
              </a:ext>
            </a:extLst>
          </p:cNvPr>
          <p:cNvSpPr txBox="1"/>
          <p:nvPr/>
        </p:nvSpPr>
        <p:spPr>
          <a:xfrm>
            <a:off x="9202986" y="2514212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E07F7B-07AB-D6B5-43CE-3CE200C6DBB9}"/>
              </a:ext>
            </a:extLst>
          </p:cNvPr>
          <p:cNvCxnSpPr>
            <a:cxnSpLocks/>
          </p:cNvCxnSpPr>
          <p:nvPr/>
        </p:nvCxnSpPr>
        <p:spPr>
          <a:xfrm flipH="1">
            <a:off x="4894520" y="5287700"/>
            <a:ext cx="14016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900720" y="1593862"/>
            <a:ext cx="21146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 &lt; 10)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x = x + 1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2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3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4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5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6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7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8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9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10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46D23D1-3E3D-8E95-9C67-59407FFA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4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8" grpId="0" animBg="1"/>
      <p:bldP spid="25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146216" y="6469812"/>
            <a:ext cx="4043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effectLst/>
                <a:latin typeface="Proxima Nova"/>
              </a:rPr>
              <a:t>Image by </a:t>
            </a:r>
            <a:r>
              <a:rPr lang="en-GB" sz="1600" b="0" i="0" u="none" strike="noStrike" dirty="0" err="1">
                <a:effectLst/>
                <a:latin typeface="Proxima Nova"/>
              </a:rPr>
              <a:t>lucabravo</a:t>
            </a:r>
            <a:r>
              <a:rPr lang="en-GB" sz="1600" b="0" i="0" u="none" strike="noStrike" dirty="0">
                <a:effectLst/>
                <a:latin typeface="Proxima Nova"/>
              </a:rPr>
              <a:t> on </a:t>
            </a:r>
            <a:r>
              <a:rPr lang="en-GB" sz="1600" b="0" i="0" u="none" strike="noStrike" dirty="0" err="1">
                <a:effectLst/>
                <a:latin typeface="Proxima Nova"/>
              </a:rPr>
              <a:t>Freepik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F63EF-581D-FBA9-8BF1-52DFFBA3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9911" y="1114427"/>
            <a:ext cx="7772400" cy="518160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9D5D4B-1290-D2A7-8FDD-EC10609DA708}"/>
              </a:ext>
            </a:extLst>
          </p:cNvPr>
          <p:cNvSpPr txBox="1">
            <a:spLocks/>
          </p:cNvSpPr>
          <p:nvPr/>
        </p:nvSpPr>
        <p:spPr>
          <a:xfrm>
            <a:off x="836428" y="38655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</p:spTree>
    <p:extLst>
      <p:ext uri="{BB962C8B-B14F-4D97-AF65-F5344CB8AC3E}">
        <p14:creationId xmlns:p14="http://schemas.microsoft.com/office/powerpoint/2010/main" val="32174187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Friday 7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</p:spTree>
    <p:extLst>
      <p:ext uri="{BB962C8B-B14F-4D97-AF65-F5344CB8AC3E}">
        <p14:creationId xmlns:p14="http://schemas.microsoft.com/office/powerpoint/2010/main" val="14782901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Set of statements organized together to perform a specific task.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 has a large number of in-built functions. Everything is a function really!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function.name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= function (arg1, arg2, …)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	function body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15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665D-9B73-2390-807D-D8C04874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Function plot() is not a single defined function. Generic function. The exact function being called will depend on the parameters used.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61819-7B47-6792-E603-1DF93794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53" y="2715738"/>
            <a:ext cx="4433047" cy="37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87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146216" y="6469812"/>
            <a:ext cx="4043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effectLst/>
                <a:latin typeface="Proxima Nova"/>
              </a:rPr>
              <a:t>Image by </a:t>
            </a:r>
            <a:r>
              <a:rPr lang="en-GB" sz="1600" b="0" i="0" u="none" strike="noStrike" dirty="0" err="1">
                <a:effectLst/>
                <a:latin typeface="Proxima Nova"/>
              </a:rPr>
              <a:t>lucabravo</a:t>
            </a:r>
            <a:r>
              <a:rPr lang="en-GB" sz="1600" b="0" i="0" u="none" strike="noStrike" dirty="0">
                <a:effectLst/>
                <a:latin typeface="Proxima Nova"/>
              </a:rPr>
              <a:t> on </a:t>
            </a:r>
            <a:r>
              <a:rPr lang="en-GB" sz="1600" b="0" i="0" u="none" strike="noStrike" dirty="0" err="1">
                <a:effectLst/>
                <a:latin typeface="Proxima Nova"/>
              </a:rPr>
              <a:t>Freepik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F63EF-581D-FBA9-8BF1-52DFFBA3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9911" y="1071563"/>
            <a:ext cx="7772400" cy="518160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9D5D4B-1290-D2A7-8FDD-EC10609DA708}"/>
              </a:ext>
            </a:extLst>
          </p:cNvPr>
          <p:cNvSpPr txBox="1">
            <a:spLocks/>
          </p:cNvSpPr>
          <p:nvPr/>
        </p:nvSpPr>
        <p:spPr>
          <a:xfrm>
            <a:off x="836428" y="38655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</p:spTree>
    <p:extLst>
      <p:ext uri="{BB962C8B-B14F-4D97-AF65-F5344CB8AC3E}">
        <p14:creationId xmlns:p14="http://schemas.microsoft.com/office/powerpoint/2010/main" val="488472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B9F7-2637-D284-9C36-671C2F1C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78E32-9094-910E-5546-0344D6BA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11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boxplots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C9238-77C7-3F57-256A-CAE4DF4F9E56}"/>
              </a:ext>
            </a:extLst>
          </p:cNvPr>
          <p:cNvSpPr/>
          <p:nvPr/>
        </p:nvSpPr>
        <p:spPr>
          <a:xfrm flipV="1">
            <a:off x="7763774" y="2124253"/>
            <a:ext cx="845389" cy="30688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CE004-CAF8-7EDF-F7B0-155CC83A4164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7763774" y="3658677"/>
            <a:ext cx="8453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4F33DB-4FCF-B8C6-9CFE-AB843BC3DB98}"/>
              </a:ext>
            </a:extLst>
          </p:cNvPr>
          <p:cNvCxnSpPr>
            <a:cxnSpLocks/>
          </p:cNvCxnSpPr>
          <p:nvPr/>
        </p:nvCxnSpPr>
        <p:spPr>
          <a:xfrm flipV="1">
            <a:off x="8174966" y="1259457"/>
            <a:ext cx="0" cy="8820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F369D9-1BDE-7767-3495-9F1882548A50}"/>
              </a:ext>
            </a:extLst>
          </p:cNvPr>
          <p:cNvCxnSpPr>
            <a:cxnSpLocks/>
          </p:cNvCxnSpPr>
          <p:nvPr/>
        </p:nvCxnSpPr>
        <p:spPr>
          <a:xfrm flipV="1">
            <a:off x="8220974" y="5193101"/>
            <a:ext cx="0" cy="8971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54B77E-AD51-261A-2C0E-6509EC7BDEC6}"/>
              </a:ext>
            </a:extLst>
          </p:cNvPr>
          <p:cNvCxnSpPr>
            <a:cxnSpLocks/>
          </p:cNvCxnSpPr>
          <p:nvPr/>
        </p:nvCxnSpPr>
        <p:spPr>
          <a:xfrm>
            <a:off x="7985185" y="1257659"/>
            <a:ext cx="399690" cy="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3A8E5-59E5-A3FF-44CC-338ED0DE5605}"/>
              </a:ext>
            </a:extLst>
          </p:cNvPr>
          <p:cNvCxnSpPr>
            <a:cxnSpLocks/>
          </p:cNvCxnSpPr>
          <p:nvPr/>
        </p:nvCxnSpPr>
        <p:spPr>
          <a:xfrm>
            <a:off x="8003876" y="6085576"/>
            <a:ext cx="399690" cy="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0FE2DA6-1031-5746-5DB4-389B0720BE0D}"/>
              </a:ext>
            </a:extLst>
          </p:cNvPr>
          <p:cNvSpPr/>
          <p:nvPr/>
        </p:nvSpPr>
        <p:spPr>
          <a:xfrm>
            <a:off x="8070010" y="767751"/>
            <a:ext cx="209775" cy="2073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8C57F-80B3-0900-B277-CDFC9D51FAA9}"/>
              </a:ext>
            </a:extLst>
          </p:cNvPr>
          <p:cNvSpPr/>
          <p:nvPr/>
        </p:nvSpPr>
        <p:spPr>
          <a:xfrm rot="19590023">
            <a:off x="8067134" y="454327"/>
            <a:ext cx="209775" cy="2073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417758-5905-A67F-D1DB-38DC685D7EC9}"/>
              </a:ext>
            </a:extLst>
          </p:cNvPr>
          <p:cNvCxnSpPr>
            <a:cxnSpLocks/>
          </p:cNvCxnSpPr>
          <p:nvPr/>
        </p:nvCxnSpPr>
        <p:spPr>
          <a:xfrm flipH="1">
            <a:off x="6547748" y="3658677"/>
            <a:ext cx="1026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FD195E-89A7-FFB3-0661-B36B35FDBDA9}"/>
              </a:ext>
            </a:extLst>
          </p:cNvPr>
          <p:cNvSpPr txBox="1"/>
          <p:nvPr/>
        </p:nvSpPr>
        <p:spPr>
          <a:xfrm>
            <a:off x="9587161" y="3474011"/>
            <a:ext cx="141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 quartile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BC45EA-82AA-5AD8-2BBA-C397417F38C5}"/>
              </a:ext>
            </a:extLst>
          </p:cNvPr>
          <p:cNvSpPr txBox="1"/>
          <p:nvPr/>
        </p:nvSpPr>
        <p:spPr>
          <a:xfrm>
            <a:off x="5558281" y="347401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3A80D0-8505-FA4A-47CE-463AAE222B04}"/>
              </a:ext>
            </a:extLst>
          </p:cNvPr>
          <p:cNvSpPr txBox="1"/>
          <p:nvPr/>
        </p:nvSpPr>
        <p:spPr>
          <a:xfrm>
            <a:off x="9146131" y="1538138"/>
            <a:ext cx="154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whisker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C6CF5-6A15-5D73-495D-33CFC10DA9D8}"/>
              </a:ext>
            </a:extLst>
          </p:cNvPr>
          <p:cNvSpPr txBox="1"/>
          <p:nvPr/>
        </p:nvSpPr>
        <p:spPr>
          <a:xfrm>
            <a:off x="9188065" y="5451321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whisker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E67F8B-E215-BE7A-FAF2-2DBD7902DA4E}"/>
              </a:ext>
            </a:extLst>
          </p:cNvPr>
          <p:cNvCxnSpPr>
            <a:cxnSpLocks/>
          </p:cNvCxnSpPr>
          <p:nvPr/>
        </p:nvCxnSpPr>
        <p:spPr>
          <a:xfrm flipH="1">
            <a:off x="6601093" y="2141506"/>
            <a:ext cx="1026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A2FF76-09F0-B4AA-5491-14DFA9370610}"/>
              </a:ext>
            </a:extLst>
          </p:cNvPr>
          <p:cNvCxnSpPr>
            <a:cxnSpLocks/>
          </p:cNvCxnSpPr>
          <p:nvPr/>
        </p:nvCxnSpPr>
        <p:spPr>
          <a:xfrm flipH="1">
            <a:off x="6593756" y="5191303"/>
            <a:ext cx="1026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05812B-273D-01B4-5154-604B81132DE1}"/>
              </a:ext>
            </a:extLst>
          </p:cNvPr>
          <p:cNvSpPr txBox="1"/>
          <p:nvPr/>
        </p:nvSpPr>
        <p:spPr>
          <a:xfrm>
            <a:off x="5036920" y="1935562"/>
            <a:ext cx="168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quartile</a:t>
            </a:r>
          </a:p>
          <a:p>
            <a:r>
              <a:rPr lang="en-US" dirty="0"/>
              <a:t>(75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435249-30C2-AC58-E754-075D21DEC157}"/>
              </a:ext>
            </a:extLst>
          </p:cNvPr>
          <p:cNvSpPr txBox="1"/>
          <p:nvPr/>
        </p:nvSpPr>
        <p:spPr>
          <a:xfrm>
            <a:off x="4965033" y="5015448"/>
            <a:ext cx="168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quartile</a:t>
            </a:r>
          </a:p>
          <a:p>
            <a:r>
              <a:rPr lang="en-US" dirty="0"/>
              <a:t>(25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513276-6866-ACAD-B0ED-F15EB2AE940E}"/>
              </a:ext>
            </a:extLst>
          </p:cNvPr>
          <p:cNvCxnSpPr>
            <a:cxnSpLocks/>
          </p:cNvCxnSpPr>
          <p:nvPr/>
        </p:nvCxnSpPr>
        <p:spPr>
          <a:xfrm>
            <a:off x="8316705" y="1690688"/>
            <a:ext cx="8294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755207-73CD-DBC0-470B-1704C2CA5146}"/>
              </a:ext>
            </a:extLst>
          </p:cNvPr>
          <p:cNvCxnSpPr>
            <a:cxnSpLocks/>
          </p:cNvCxnSpPr>
          <p:nvPr/>
        </p:nvCxnSpPr>
        <p:spPr>
          <a:xfrm>
            <a:off x="8349821" y="5661779"/>
            <a:ext cx="8294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D6D929-9E31-68D8-D101-B94A2E3DA002}"/>
              </a:ext>
            </a:extLst>
          </p:cNvPr>
          <p:cNvCxnSpPr>
            <a:cxnSpLocks/>
          </p:cNvCxnSpPr>
          <p:nvPr/>
        </p:nvCxnSpPr>
        <p:spPr>
          <a:xfrm>
            <a:off x="8434792" y="690992"/>
            <a:ext cx="8294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525F21-B1A2-8027-4EFF-E2ACFB5AF69C}"/>
              </a:ext>
            </a:extLst>
          </p:cNvPr>
          <p:cNvSpPr txBox="1"/>
          <p:nvPr/>
        </p:nvSpPr>
        <p:spPr>
          <a:xfrm>
            <a:off x="9382305" y="495541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E1698-0A57-901C-1110-BE06D05BD541}"/>
              </a:ext>
            </a:extLst>
          </p:cNvPr>
          <p:cNvSpPr txBox="1"/>
          <p:nvPr/>
        </p:nvSpPr>
        <p:spPr>
          <a:xfrm>
            <a:off x="7468346" y="149721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93448-F61A-BECE-59D7-9342A997011E}"/>
              </a:ext>
            </a:extLst>
          </p:cNvPr>
          <p:cNvSpPr txBox="1"/>
          <p:nvPr/>
        </p:nvSpPr>
        <p:spPr>
          <a:xfrm>
            <a:off x="7880114" y="27240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826E-D8B2-2EFC-0961-BC79B6E5D209}"/>
              </a:ext>
            </a:extLst>
          </p:cNvPr>
          <p:cNvSpPr txBox="1"/>
          <p:nvPr/>
        </p:nvSpPr>
        <p:spPr>
          <a:xfrm>
            <a:off x="7929067" y="426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CBC65-DE5F-DB74-6860-F535B6FB509F}"/>
              </a:ext>
            </a:extLst>
          </p:cNvPr>
          <p:cNvSpPr txBox="1"/>
          <p:nvPr/>
        </p:nvSpPr>
        <p:spPr>
          <a:xfrm>
            <a:off x="7581157" y="549914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852436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0528B-AE18-D7D3-06F0-C4D040C08B36}"/>
              </a:ext>
            </a:extLst>
          </p:cNvPr>
          <p:cNvSpPr txBox="1"/>
          <p:nvPr/>
        </p:nvSpPr>
        <p:spPr>
          <a:xfrm>
            <a:off x="781878" y="914400"/>
            <a:ext cx="1058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4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C206EB-832A-BB76-80E0-91E716EDB498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1446869"/>
          <a:ext cx="8128000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Pairwise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pairs()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72EBB9B-8D98-EC57-1556-DC7AC0C91D83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4109194"/>
          <a:ext cx="8128000" cy="21234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Arguments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 of </a:t>
                      </a:r>
                      <a:r>
                        <a:rPr lang="en-US" b="1" dirty="0"/>
                        <a:t>x</a:t>
                      </a:r>
                      <a:r>
                        <a:rPr lang="en-US" dirty="0"/>
                        <a:t> and </a:t>
                      </a:r>
                      <a:r>
                        <a:rPr lang="en-US" b="1" dirty="0"/>
                        <a:t>y</a:t>
                      </a:r>
                      <a:r>
                        <a:rPr lang="en-US" dirty="0"/>
                        <a:t> numeric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plot(factor)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Barplot</a:t>
                      </a:r>
                      <a:r>
                        <a:rPr lang="en-US" dirty="0"/>
                        <a:t>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factor,y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 of the numeric vector and the levels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df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 plot of all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21DEDF42-6EC9-3E69-29A8-BA63A5ED9FAD}"/>
              </a:ext>
            </a:extLst>
          </p:cNvPr>
          <p:cNvSpPr txBox="1">
            <a:spLocks/>
          </p:cNvSpPr>
          <p:nvPr/>
        </p:nvSpPr>
        <p:spPr>
          <a:xfrm>
            <a:off x="838200" y="3115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Arguments matter…</a:t>
            </a:r>
          </a:p>
        </p:txBody>
      </p:sp>
    </p:spTree>
    <p:extLst>
      <p:ext uri="{BB962C8B-B14F-4D97-AF65-F5344CB8AC3E}">
        <p14:creationId xmlns:p14="http://schemas.microsoft.com/office/powerpoint/2010/main" val="212989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13815</TotalTime>
  <Words>3639</Words>
  <Application>Microsoft Macintosh PowerPoint</Application>
  <PresentationFormat>Widescreen</PresentationFormat>
  <Paragraphs>768</Paragraphs>
  <Slides>83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Arial</vt:lpstr>
      <vt:lpstr>Calibri</vt:lpstr>
      <vt:lpstr>Calibri Light</vt:lpstr>
      <vt:lpstr>Courier New</vt:lpstr>
      <vt:lpstr>Nunito</vt:lpstr>
      <vt:lpstr>Nyala</vt:lpstr>
      <vt:lpstr>Open Sans</vt:lpstr>
      <vt:lpstr>Proxima Nova</vt:lpstr>
      <vt:lpstr>SSP Local</vt:lpstr>
      <vt:lpstr>Wingdings</vt:lpstr>
      <vt:lpstr>Office Theme</vt:lpstr>
      <vt:lpstr>UNIQ+ R COURSE</vt:lpstr>
      <vt:lpstr>PowerPoint Presentation</vt:lpstr>
      <vt:lpstr>HERO DATASET</vt:lpstr>
      <vt:lpstr>Superhero dataset</vt:lpstr>
      <vt:lpstr>Let´s practice!</vt:lpstr>
      <vt:lpstr>DATA VISUALISATION</vt:lpstr>
      <vt:lpstr>Plotting with R</vt:lpstr>
      <vt:lpstr>Basic R plotting</vt:lpstr>
      <vt:lpstr>Basic R plotting</vt:lpstr>
      <vt:lpstr>Categorical data / factors</vt:lpstr>
      <vt:lpstr>Basic R plotting</vt:lpstr>
      <vt:lpstr>Basic R plotting: histogram</vt:lpstr>
      <vt:lpstr>Basic R plotting: histogram</vt:lpstr>
      <vt:lpstr>Basic R plotting: barplots</vt:lpstr>
      <vt:lpstr>Basic R plotting: barplots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boxplots</vt:lpstr>
      <vt:lpstr>Basic R plotting: boxplots</vt:lpstr>
      <vt:lpstr>Basic R plotting: boxplots</vt:lpstr>
      <vt:lpstr>Basic R plotting: add legend()</vt:lpstr>
      <vt:lpstr>Basic R plotting: add legend()</vt:lpstr>
      <vt:lpstr>How to visualize plots</vt:lpstr>
      <vt:lpstr>Basic R plotting: help</vt:lpstr>
      <vt:lpstr>Let´s practice!</vt:lpstr>
      <vt:lpstr>Limitations base graphics</vt:lpstr>
      <vt:lpstr>Plotting with ggplot2</vt:lpstr>
      <vt:lpstr>Plotting with ggplot2: all about layers</vt:lpstr>
      <vt:lpstr>Plotting with ggplot2</vt:lpstr>
      <vt:lpstr>Plotting with ggplot2</vt:lpstr>
      <vt:lpstr>Plotting with ggplot2: data and mapping</vt:lpstr>
      <vt:lpstr>Plotting with ggplot2: geometry</vt:lpstr>
      <vt:lpstr>Plotting with ggplot2: geometry</vt:lpstr>
      <vt:lpstr>Plotting with ggplot2: geometry</vt:lpstr>
      <vt:lpstr>Plotting with ggplot2: geometry</vt:lpstr>
      <vt:lpstr>Plotting with ggplot2: geometry</vt:lpstr>
      <vt:lpstr>PowerPoint Presentation</vt:lpstr>
      <vt:lpstr>Plotting with ggplot2: geometry</vt:lpstr>
      <vt:lpstr>Plotting with ggplot2: geometry</vt:lpstr>
      <vt:lpstr>Plotting with ggplot2: themes</vt:lpstr>
      <vt:lpstr>Plotting with ggplot2: themes</vt:lpstr>
      <vt:lpstr>Plotting with ggplot2: facets</vt:lpstr>
      <vt:lpstr>Plotting with ggplot2: facet_wrap</vt:lpstr>
      <vt:lpstr>Plotting with ggplot2: facet_grid</vt:lpstr>
      <vt:lpstr>Plotting with ggplot2: facet_grid</vt:lpstr>
      <vt:lpstr>Plotting with ggplot2: boxplots</vt:lpstr>
      <vt:lpstr>Plotting with ggplot2: facets</vt:lpstr>
      <vt:lpstr>ggplot2: save as a variable/object</vt:lpstr>
      <vt:lpstr>ggplot2: export using ggsave()</vt:lpstr>
      <vt:lpstr>ggplot2: export without ggsave()</vt:lpstr>
      <vt:lpstr>Plotting with ggplot2: resources</vt:lpstr>
      <vt:lpstr>Plotting with ggplot2: resources</vt:lpstr>
      <vt:lpstr>Plotting with ggplot2: ask for help</vt:lpstr>
      <vt:lpstr>Let´s practice!</vt:lpstr>
      <vt:lpstr>PowerPoint Presentation</vt:lpstr>
      <vt:lpstr>HANDLING MISSING VALUES</vt:lpstr>
      <vt:lpstr>Nas/NaN</vt:lpstr>
      <vt:lpstr>Let´s practice!</vt:lpstr>
      <vt:lpstr>CONDITIONALS</vt:lpstr>
      <vt:lpstr>Conditionals:</vt:lpstr>
      <vt:lpstr>Conditionals: if statements</vt:lpstr>
      <vt:lpstr>Conditionals: if…else statements</vt:lpstr>
      <vt:lpstr>Conditionals: chained conditionals (else if)</vt:lpstr>
      <vt:lpstr>Conditionals: chained conditionals (else if)</vt:lpstr>
      <vt:lpstr>Conditionals: ifelse() function</vt:lpstr>
      <vt:lpstr>Let´s practice!</vt:lpstr>
      <vt:lpstr>LOOPS</vt:lpstr>
      <vt:lpstr>Loops</vt:lpstr>
      <vt:lpstr>Loops: for-loops</vt:lpstr>
      <vt:lpstr>Loops: for-loops</vt:lpstr>
      <vt:lpstr>Loops: while-loops</vt:lpstr>
      <vt:lpstr>Loops: while-loops</vt:lpstr>
      <vt:lpstr>Let´s practice!</vt:lpstr>
      <vt:lpstr>FUNCTIONS</vt:lpstr>
      <vt:lpstr>Functions</vt:lpstr>
      <vt:lpstr>Let´s practice!</vt:lpstr>
      <vt:lpstr>PowerPoint Presentation</vt:lpstr>
      <vt:lpstr>Understanding boxplots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UNIQ+ R COURSE</dc:title>
  <dc:creator>Beatriz Gamez</dc:creator>
  <cp:lastModifiedBy>Beatriz Gamez</cp:lastModifiedBy>
  <cp:revision>32</cp:revision>
  <dcterms:created xsi:type="dcterms:W3CDTF">2023-06-23T09:09:56Z</dcterms:created>
  <dcterms:modified xsi:type="dcterms:W3CDTF">2023-07-06T07:36:40Z</dcterms:modified>
</cp:coreProperties>
</file>